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81"/>
  </p:notesMasterIdLst>
  <p:handoutMasterIdLst>
    <p:handoutMasterId r:id="rId182"/>
  </p:handoutMasterIdLst>
  <p:sldIdLst>
    <p:sldId id="621" r:id="rId3"/>
    <p:sldId id="707" r:id="rId4"/>
    <p:sldId id="1423" r:id="rId5"/>
    <p:sldId id="711" r:id="rId6"/>
    <p:sldId id="1401" r:id="rId7"/>
    <p:sldId id="1402" r:id="rId8"/>
    <p:sldId id="1403" r:id="rId9"/>
    <p:sldId id="713" r:id="rId10"/>
    <p:sldId id="327" r:id="rId11"/>
    <p:sldId id="1399" r:id="rId12"/>
    <p:sldId id="1400" r:id="rId13"/>
    <p:sldId id="328" r:id="rId14"/>
    <p:sldId id="329" r:id="rId15"/>
    <p:sldId id="746" r:id="rId16"/>
    <p:sldId id="744" r:id="rId17"/>
    <p:sldId id="745" r:id="rId18"/>
    <p:sldId id="1404" r:id="rId19"/>
    <p:sldId id="747" r:id="rId20"/>
    <p:sldId id="749" r:id="rId21"/>
    <p:sldId id="750" r:id="rId22"/>
    <p:sldId id="1410" r:id="rId23"/>
    <p:sldId id="751" r:id="rId24"/>
    <p:sldId id="748" r:id="rId25"/>
    <p:sldId id="1405" r:id="rId26"/>
    <p:sldId id="1421" r:id="rId27"/>
    <p:sldId id="1406" r:id="rId28"/>
    <p:sldId id="696" r:id="rId29"/>
    <p:sldId id="653" r:id="rId30"/>
    <p:sldId id="654" r:id="rId31"/>
    <p:sldId id="700" r:id="rId32"/>
    <p:sldId id="701" r:id="rId33"/>
    <p:sldId id="715" r:id="rId34"/>
    <p:sldId id="752" r:id="rId35"/>
    <p:sldId id="1396" r:id="rId36"/>
    <p:sldId id="753" r:id="rId37"/>
    <p:sldId id="1408" r:id="rId38"/>
    <p:sldId id="743" r:id="rId39"/>
    <p:sldId id="265" r:id="rId40"/>
    <p:sldId id="326" r:id="rId41"/>
    <p:sldId id="332" r:id="rId42"/>
    <p:sldId id="331" r:id="rId43"/>
    <p:sldId id="754" r:id="rId44"/>
    <p:sldId id="755" r:id="rId45"/>
    <p:sldId id="756" r:id="rId46"/>
    <p:sldId id="333" r:id="rId47"/>
    <p:sldId id="330" r:id="rId48"/>
    <p:sldId id="271" r:id="rId49"/>
    <p:sldId id="274" r:id="rId50"/>
    <p:sldId id="278" r:id="rId51"/>
    <p:sldId id="283" r:id="rId52"/>
    <p:sldId id="272" r:id="rId53"/>
    <p:sldId id="275" r:id="rId54"/>
    <p:sldId id="276" r:id="rId55"/>
    <p:sldId id="279" r:id="rId56"/>
    <p:sldId id="280" r:id="rId57"/>
    <p:sldId id="277" r:id="rId58"/>
    <p:sldId id="281" r:id="rId59"/>
    <p:sldId id="334" r:id="rId60"/>
    <p:sldId id="335" r:id="rId61"/>
    <p:sldId id="457" r:id="rId62"/>
    <p:sldId id="463" r:id="rId63"/>
    <p:sldId id="1395" r:id="rId64"/>
    <p:sldId id="343" r:id="rId65"/>
    <p:sldId id="342" r:id="rId66"/>
    <p:sldId id="344" r:id="rId67"/>
    <p:sldId id="346" r:id="rId68"/>
    <p:sldId id="345" r:id="rId69"/>
    <p:sldId id="1397" r:id="rId70"/>
    <p:sldId id="1398" r:id="rId71"/>
    <p:sldId id="410" r:id="rId72"/>
    <p:sldId id="341" r:id="rId73"/>
    <p:sldId id="1411" r:id="rId74"/>
    <p:sldId id="1420" r:id="rId75"/>
    <p:sldId id="1412" r:id="rId76"/>
    <p:sldId id="1413" r:id="rId77"/>
    <p:sldId id="1414" r:id="rId78"/>
    <p:sldId id="1415" r:id="rId79"/>
    <p:sldId id="1416" r:id="rId80"/>
    <p:sldId id="1417" r:id="rId81"/>
    <p:sldId id="1418" r:id="rId82"/>
    <p:sldId id="1407" r:id="rId83"/>
    <p:sldId id="1422" r:id="rId84"/>
    <p:sldId id="703" r:id="rId85"/>
    <p:sldId id="721" r:id="rId86"/>
    <p:sldId id="709" r:id="rId87"/>
    <p:sldId id="710" r:id="rId88"/>
    <p:sldId id="663" r:id="rId89"/>
    <p:sldId id="697" r:id="rId90"/>
    <p:sldId id="664" r:id="rId91"/>
    <p:sldId id="704" r:id="rId92"/>
    <p:sldId id="718" r:id="rId93"/>
    <p:sldId id="714" r:id="rId94"/>
    <p:sldId id="720" r:id="rId95"/>
    <p:sldId id="645" r:id="rId96"/>
    <p:sldId id="622" r:id="rId97"/>
    <p:sldId id="623" r:id="rId98"/>
    <p:sldId id="624" r:id="rId99"/>
    <p:sldId id="625" r:id="rId100"/>
    <p:sldId id="655" r:id="rId101"/>
    <p:sldId id="716" r:id="rId102"/>
    <p:sldId id="657" r:id="rId103"/>
    <p:sldId id="705" r:id="rId104"/>
    <p:sldId id="656" r:id="rId105"/>
    <p:sldId id="658" r:id="rId106"/>
    <p:sldId id="659" r:id="rId107"/>
    <p:sldId id="660" r:id="rId108"/>
    <p:sldId id="661" r:id="rId109"/>
    <p:sldId id="662" r:id="rId110"/>
    <p:sldId id="629" r:id="rId111"/>
    <p:sldId id="626" r:id="rId112"/>
    <p:sldId id="627" r:id="rId113"/>
    <p:sldId id="628" r:id="rId114"/>
    <p:sldId id="706" r:id="rId115"/>
    <p:sldId id="647" r:id="rId116"/>
    <p:sldId id="648" r:id="rId117"/>
    <p:sldId id="649" r:id="rId118"/>
    <p:sldId id="630" r:id="rId119"/>
    <p:sldId id="646" r:id="rId120"/>
    <p:sldId id="633" r:id="rId121"/>
    <p:sldId id="634" r:id="rId122"/>
    <p:sldId id="635" r:id="rId123"/>
    <p:sldId id="636" r:id="rId124"/>
    <p:sldId id="637" r:id="rId125"/>
    <p:sldId id="638" r:id="rId126"/>
    <p:sldId id="698" r:id="rId127"/>
    <p:sldId id="665" r:id="rId128"/>
    <p:sldId id="666" r:id="rId129"/>
    <p:sldId id="667" r:id="rId130"/>
    <p:sldId id="668" r:id="rId131"/>
    <p:sldId id="669" r:id="rId132"/>
    <p:sldId id="670" r:id="rId133"/>
    <p:sldId id="672" r:id="rId134"/>
    <p:sldId id="674" r:id="rId135"/>
    <p:sldId id="673" r:id="rId136"/>
    <p:sldId id="675" r:id="rId137"/>
    <p:sldId id="677" r:id="rId138"/>
    <p:sldId id="678" r:id="rId139"/>
    <p:sldId id="679" r:id="rId140"/>
    <p:sldId id="680" r:id="rId141"/>
    <p:sldId id="681" r:id="rId142"/>
    <p:sldId id="682" r:id="rId143"/>
    <p:sldId id="683" r:id="rId144"/>
    <p:sldId id="684" r:id="rId145"/>
    <p:sldId id="685" r:id="rId146"/>
    <p:sldId id="686" r:id="rId147"/>
    <p:sldId id="687" r:id="rId148"/>
    <p:sldId id="688" r:id="rId149"/>
    <p:sldId id="690" r:id="rId150"/>
    <p:sldId id="691" r:id="rId151"/>
    <p:sldId id="694" r:id="rId152"/>
    <p:sldId id="692" r:id="rId153"/>
    <p:sldId id="693" r:id="rId154"/>
    <p:sldId id="695" r:id="rId155"/>
    <p:sldId id="632" r:id="rId156"/>
    <p:sldId id="631" r:id="rId157"/>
    <p:sldId id="639" r:id="rId158"/>
    <p:sldId id="640" r:id="rId159"/>
    <p:sldId id="641" r:id="rId160"/>
    <p:sldId id="642" r:id="rId161"/>
    <p:sldId id="643" r:id="rId162"/>
    <p:sldId id="644" r:id="rId163"/>
    <p:sldId id="722" r:id="rId164"/>
    <p:sldId id="731" r:id="rId165"/>
    <p:sldId id="737" r:id="rId166"/>
    <p:sldId id="735" r:id="rId167"/>
    <p:sldId id="732" r:id="rId168"/>
    <p:sldId id="738" r:id="rId169"/>
    <p:sldId id="734" r:id="rId170"/>
    <p:sldId id="733" r:id="rId171"/>
    <p:sldId id="739" r:id="rId172"/>
    <p:sldId id="723" r:id="rId173"/>
    <p:sldId id="724" r:id="rId174"/>
    <p:sldId id="725" r:id="rId175"/>
    <p:sldId id="726" r:id="rId176"/>
    <p:sldId id="727" r:id="rId177"/>
    <p:sldId id="728" r:id="rId178"/>
    <p:sldId id="729" r:id="rId179"/>
    <p:sldId id="730" r:id="rId1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 id="2" name="Bobby Halton" initials="BH" lastIdx="2" clrIdx="1">
    <p:extLst>
      <p:ext uri="{19B8F6BF-5375-455C-9EA6-DF929625EA0E}">
        <p15:presenceInfo xmlns:p15="http://schemas.microsoft.com/office/powerpoint/2012/main" userId="S::BobbyHalton@pennwell.com::e5ca7671-2902-4014-9f03-e6bd4a879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5A27FE-2B5A-4D52-A17A-EA58A18E38A9}" v="3" dt="2019-06-20T17:50:03.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96" autoAdjust="0"/>
    <p:restoredTop sz="94660"/>
  </p:normalViewPr>
  <p:slideViewPr>
    <p:cSldViewPr snapToGrid="0">
      <p:cViewPr varScale="1">
        <p:scale>
          <a:sx n="54" d="100"/>
          <a:sy n="54" d="100"/>
        </p:scale>
        <p:origin x="552" y="60"/>
      </p:cViewPr>
      <p:guideLst/>
    </p:cSldViewPr>
  </p:slideViewPr>
  <p:notesTextViewPr>
    <p:cViewPr>
      <p:scale>
        <a:sx n="1" d="1"/>
        <a:sy n="1" d="1"/>
      </p:scale>
      <p:origin x="0" y="0"/>
    </p:cViewPr>
  </p:notesTextViewPr>
  <p:sorterViewPr>
    <p:cViewPr varScale="1">
      <p:scale>
        <a:sx n="100" d="100"/>
        <a:sy n="100" d="100"/>
      </p:scale>
      <p:origin x="0" y="-4884"/>
    </p:cViewPr>
  </p:sorterViewPr>
  <p:notesViewPr>
    <p:cSldViewPr snapToGrid="0">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notesMaster" Target="notesMasters/notesMaster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handoutMaster" Target="handoutMasters/handout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theme" Target="theme/theme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11T14:01:18.068"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9-07-05T19:44:46.151" idx="2">
    <p:pos x="6373" y="3957"/>
    <p:text/>
    <p:extLst>
      <p:ext uri="{C676402C-5697-4E1C-873F-D02D1690AC5C}">
        <p15:threadingInfo xmlns:p15="http://schemas.microsoft.com/office/powerpoint/2012/main" timeZoneBias="30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B13AC-0325-4043-B4B6-93643C032481}" type="doc">
      <dgm:prSet loTypeId="urn:microsoft.com/office/officeart/2005/8/layout/arrow2" loCatId="process" qsTypeId="urn:microsoft.com/office/officeart/2005/8/quickstyle/simple1" qsCatId="simple" csTypeId="urn:microsoft.com/office/officeart/2005/8/colors/accent1_2" csCatId="accent1" phldr="1"/>
      <dgm:spPr/>
    </dgm:pt>
    <dgm:pt modelId="{A87D8E03-01ED-48A2-9931-B794D387F606}">
      <dgm:prSet phldrT="[Text]"/>
      <dgm:spPr/>
      <dgm:t>
        <a:bodyPr/>
        <a:lstStyle/>
        <a:p>
          <a:r>
            <a:rPr lang="en-US" dirty="0"/>
            <a:t>Local, personal, models, culture, expectational</a:t>
          </a:r>
        </a:p>
        <a:p>
          <a:r>
            <a:rPr lang="en-US" dirty="0"/>
            <a:t> </a:t>
          </a:r>
        </a:p>
      </dgm:t>
    </dgm:pt>
    <dgm:pt modelId="{8082F272-3301-4A00-80D8-31D816B1667C}" type="parTrans" cxnId="{B652D661-BFD1-4FC6-8E5E-65DF110C3EB2}">
      <dgm:prSet/>
      <dgm:spPr/>
      <dgm:t>
        <a:bodyPr/>
        <a:lstStyle/>
        <a:p>
          <a:endParaRPr lang="en-US"/>
        </a:p>
      </dgm:t>
    </dgm:pt>
    <dgm:pt modelId="{7B45E97B-EBF5-41D9-8372-E6DB296CC7D3}" type="sibTrans" cxnId="{B652D661-BFD1-4FC6-8E5E-65DF110C3EB2}">
      <dgm:prSet/>
      <dgm:spPr/>
      <dgm:t>
        <a:bodyPr/>
        <a:lstStyle/>
        <a:p>
          <a:endParaRPr lang="en-US"/>
        </a:p>
      </dgm:t>
    </dgm:pt>
    <dgm:pt modelId="{E9635A4B-5D89-401D-AD67-16F84C0F8812}">
      <dgm:prSet phldrT="[Text]"/>
      <dgm:spPr/>
      <dgm:t>
        <a:bodyPr/>
        <a:lstStyle/>
        <a:p>
          <a:r>
            <a:rPr lang="en-US" dirty="0"/>
            <a:t>General, community, societal expectations, </a:t>
          </a:r>
        </a:p>
      </dgm:t>
    </dgm:pt>
    <dgm:pt modelId="{8764EED9-49FF-4AED-9C5B-17174CF08C07}" type="parTrans" cxnId="{8F9541DE-ACA1-4E43-A7DE-49C1D40AA260}">
      <dgm:prSet/>
      <dgm:spPr/>
      <dgm:t>
        <a:bodyPr/>
        <a:lstStyle/>
        <a:p>
          <a:endParaRPr lang="en-US"/>
        </a:p>
      </dgm:t>
    </dgm:pt>
    <dgm:pt modelId="{A3BD7BD1-5353-46A9-853D-D9E17C8A4EAB}" type="sibTrans" cxnId="{8F9541DE-ACA1-4E43-A7DE-49C1D40AA260}">
      <dgm:prSet/>
      <dgm:spPr/>
      <dgm:t>
        <a:bodyPr/>
        <a:lstStyle/>
        <a:p>
          <a:endParaRPr lang="en-US"/>
        </a:p>
      </dgm:t>
    </dgm:pt>
    <dgm:pt modelId="{F3B882DB-C1C6-4D44-AE7D-0FAB44268982}">
      <dgm:prSet phldrT="[Text]"/>
      <dgm:spPr/>
      <dgm:t>
        <a:bodyPr/>
        <a:lstStyle/>
        <a:p>
          <a:r>
            <a:rPr lang="en-US" dirty="0"/>
            <a:t>Universal, worldwide, idealized </a:t>
          </a:r>
        </a:p>
      </dgm:t>
    </dgm:pt>
    <dgm:pt modelId="{B2787699-A2A3-4B44-915C-F56D37D8CDAE}" type="parTrans" cxnId="{91898C13-E351-4EFA-97F0-F7B153661E97}">
      <dgm:prSet/>
      <dgm:spPr/>
      <dgm:t>
        <a:bodyPr/>
        <a:lstStyle/>
        <a:p>
          <a:endParaRPr lang="en-US"/>
        </a:p>
      </dgm:t>
    </dgm:pt>
    <dgm:pt modelId="{2A44F4F6-82C5-4DC6-A8DC-C83A62993B6A}" type="sibTrans" cxnId="{91898C13-E351-4EFA-97F0-F7B153661E97}">
      <dgm:prSet/>
      <dgm:spPr/>
      <dgm:t>
        <a:bodyPr/>
        <a:lstStyle/>
        <a:p>
          <a:endParaRPr lang="en-US"/>
        </a:p>
      </dgm:t>
    </dgm:pt>
    <dgm:pt modelId="{F7F99FF3-93A2-492E-8AAE-106831090C1E}" type="pres">
      <dgm:prSet presAssocID="{0F3B13AC-0325-4043-B4B6-93643C032481}" presName="arrowDiagram" presStyleCnt="0">
        <dgm:presLayoutVars>
          <dgm:chMax val="5"/>
          <dgm:dir/>
          <dgm:resizeHandles val="exact"/>
        </dgm:presLayoutVars>
      </dgm:prSet>
      <dgm:spPr/>
    </dgm:pt>
    <dgm:pt modelId="{1AAC9A09-2E11-4B3E-BDF0-3C2567315E2D}" type="pres">
      <dgm:prSet presAssocID="{0F3B13AC-0325-4043-B4B6-93643C032481}" presName="arrow" presStyleLbl="bgShp" presStyleIdx="0" presStyleCnt="1" custLinFactNeighborX="8756" custLinFactNeighborY="-9693"/>
      <dgm:spPr/>
    </dgm:pt>
    <dgm:pt modelId="{B04ADE7C-B4E0-4279-9D63-C265EE62F4BF}" type="pres">
      <dgm:prSet presAssocID="{0F3B13AC-0325-4043-B4B6-93643C032481}" presName="arrowDiagram3" presStyleCnt="0"/>
      <dgm:spPr/>
    </dgm:pt>
    <dgm:pt modelId="{41F680BA-4E08-47D4-B6A5-2D098A6B8BAA}" type="pres">
      <dgm:prSet presAssocID="{A87D8E03-01ED-48A2-9931-B794D387F606}" presName="bullet3a" presStyleLbl="node1" presStyleIdx="0" presStyleCnt="3"/>
      <dgm:spPr/>
    </dgm:pt>
    <dgm:pt modelId="{A9354291-E764-4197-BB5A-5AF07136EA00}" type="pres">
      <dgm:prSet presAssocID="{A87D8E03-01ED-48A2-9931-B794D387F606}" presName="textBox3a" presStyleLbl="revTx" presStyleIdx="0" presStyleCnt="3" custScaleY="88667" custLinFactNeighborX="17139" custLinFactNeighborY="5678">
        <dgm:presLayoutVars>
          <dgm:bulletEnabled val="1"/>
        </dgm:presLayoutVars>
      </dgm:prSet>
      <dgm:spPr/>
    </dgm:pt>
    <dgm:pt modelId="{41312EA1-7ECB-43ED-94E9-6BB44DEA83CF}" type="pres">
      <dgm:prSet presAssocID="{E9635A4B-5D89-401D-AD67-16F84C0F8812}" presName="bullet3b" presStyleLbl="node1" presStyleIdx="1" presStyleCnt="3"/>
      <dgm:spPr/>
    </dgm:pt>
    <dgm:pt modelId="{37098A80-5213-4EA1-A2F5-0A90DF86665A}" type="pres">
      <dgm:prSet presAssocID="{E9635A4B-5D89-401D-AD67-16F84C0F8812}" presName="textBox3b" presStyleLbl="revTx" presStyleIdx="1" presStyleCnt="3" custScaleX="140643" custScaleY="57430">
        <dgm:presLayoutVars>
          <dgm:bulletEnabled val="1"/>
        </dgm:presLayoutVars>
      </dgm:prSet>
      <dgm:spPr/>
    </dgm:pt>
    <dgm:pt modelId="{9FC109F4-9309-4BD4-87A7-BAE5FB9155AB}" type="pres">
      <dgm:prSet presAssocID="{F3B882DB-C1C6-4D44-AE7D-0FAB44268982}" presName="bullet3c" presStyleLbl="node1" presStyleIdx="2" presStyleCnt="3"/>
      <dgm:spPr/>
    </dgm:pt>
    <dgm:pt modelId="{8E40A8B7-9C0D-4F9C-BF3E-A96D43AA275F}" type="pres">
      <dgm:prSet presAssocID="{F3B882DB-C1C6-4D44-AE7D-0FAB44268982}" presName="textBox3c" presStyleLbl="revTx" presStyleIdx="2" presStyleCnt="3" custScaleX="159134" custScaleY="56216">
        <dgm:presLayoutVars>
          <dgm:bulletEnabled val="1"/>
        </dgm:presLayoutVars>
      </dgm:prSet>
      <dgm:spPr/>
    </dgm:pt>
  </dgm:ptLst>
  <dgm:cxnLst>
    <dgm:cxn modelId="{91898C13-E351-4EFA-97F0-F7B153661E97}" srcId="{0F3B13AC-0325-4043-B4B6-93643C032481}" destId="{F3B882DB-C1C6-4D44-AE7D-0FAB44268982}" srcOrd="2" destOrd="0" parTransId="{B2787699-A2A3-4B44-915C-F56D37D8CDAE}" sibTransId="{2A44F4F6-82C5-4DC6-A8DC-C83A62993B6A}"/>
    <dgm:cxn modelId="{BB835A38-62D6-477D-A5EA-66ECFDCF6FBD}" type="presOf" srcId="{A87D8E03-01ED-48A2-9931-B794D387F606}" destId="{A9354291-E764-4197-BB5A-5AF07136EA00}" srcOrd="0" destOrd="0" presId="urn:microsoft.com/office/officeart/2005/8/layout/arrow2"/>
    <dgm:cxn modelId="{B652D661-BFD1-4FC6-8E5E-65DF110C3EB2}" srcId="{0F3B13AC-0325-4043-B4B6-93643C032481}" destId="{A87D8E03-01ED-48A2-9931-B794D387F606}" srcOrd="0" destOrd="0" parTransId="{8082F272-3301-4A00-80D8-31D816B1667C}" sibTransId="{7B45E97B-EBF5-41D9-8372-E6DB296CC7D3}"/>
    <dgm:cxn modelId="{D070067D-4949-48F3-8D1B-0474A46D9866}" type="presOf" srcId="{0F3B13AC-0325-4043-B4B6-93643C032481}" destId="{F7F99FF3-93A2-492E-8AAE-106831090C1E}" srcOrd="0" destOrd="0" presId="urn:microsoft.com/office/officeart/2005/8/layout/arrow2"/>
    <dgm:cxn modelId="{B0DC0D83-9A34-4DAD-817A-E6694970ED3B}" type="presOf" srcId="{F3B882DB-C1C6-4D44-AE7D-0FAB44268982}" destId="{8E40A8B7-9C0D-4F9C-BF3E-A96D43AA275F}" srcOrd="0" destOrd="0" presId="urn:microsoft.com/office/officeart/2005/8/layout/arrow2"/>
    <dgm:cxn modelId="{748B02A0-07BE-4FB2-A56E-BEA6102B58C3}" type="presOf" srcId="{E9635A4B-5D89-401D-AD67-16F84C0F8812}" destId="{37098A80-5213-4EA1-A2F5-0A90DF86665A}" srcOrd="0" destOrd="0" presId="urn:microsoft.com/office/officeart/2005/8/layout/arrow2"/>
    <dgm:cxn modelId="{8F9541DE-ACA1-4E43-A7DE-49C1D40AA260}" srcId="{0F3B13AC-0325-4043-B4B6-93643C032481}" destId="{E9635A4B-5D89-401D-AD67-16F84C0F8812}" srcOrd="1" destOrd="0" parTransId="{8764EED9-49FF-4AED-9C5B-17174CF08C07}" sibTransId="{A3BD7BD1-5353-46A9-853D-D9E17C8A4EAB}"/>
    <dgm:cxn modelId="{B5CF9C60-447B-471F-9DCF-933AEF3D2564}" type="presParOf" srcId="{F7F99FF3-93A2-492E-8AAE-106831090C1E}" destId="{1AAC9A09-2E11-4B3E-BDF0-3C2567315E2D}" srcOrd="0" destOrd="0" presId="urn:microsoft.com/office/officeart/2005/8/layout/arrow2"/>
    <dgm:cxn modelId="{A09E3243-4E1B-4838-8DF3-FE249378A8EE}" type="presParOf" srcId="{F7F99FF3-93A2-492E-8AAE-106831090C1E}" destId="{B04ADE7C-B4E0-4279-9D63-C265EE62F4BF}" srcOrd="1" destOrd="0" presId="urn:microsoft.com/office/officeart/2005/8/layout/arrow2"/>
    <dgm:cxn modelId="{DDE4F2D8-492A-43C5-AE28-8D7067FFCA92}" type="presParOf" srcId="{B04ADE7C-B4E0-4279-9D63-C265EE62F4BF}" destId="{41F680BA-4E08-47D4-B6A5-2D098A6B8BAA}" srcOrd="0" destOrd="0" presId="urn:microsoft.com/office/officeart/2005/8/layout/arrow2"/>
    <dgm:cxn modelId="{65F53F08-5B18-4D85-8380-11DE95029CC8}" type="presParOf" srcId="{B04ADE7C-B4E0-4279-9D63-C265EE62F4BF}" destId="{A9354291-E764-4197-BB5A-5AF07136EA00}" srcOrd="1" destOrd="0" presId="urn:microsoft.com/office/officeart/2005/8/layout/arrow2"/>
    <dgm:cxn modelId="{19884741-2578-47EC-AACF-BCC4AE575BA0}" type="presParOf" srcId="{B04ADE7C-B4E0-4279-9D63-C265EE62F4BF}" destId="{41312EA1-7ECB-43ED-94E9-6BB44DEA83CF}" srcOrd="2" destOrd="0" presId="urn:microsoft.com/office/officeart/2005/8/layout/arrow2"/>
    <dgm:cxn modelId="{5727A7D9-2BCC-44D7-B50D-DD1B16A82E69}" type="presParOf" srcId="{B04ADE7C-B4E0-4279-9D63-C265EE62F4BF}" destId="{37098A80-5213-4EA1-A2F5-0A90DF86665A}" srcOrd="3" destOrd="0" presId="urn:microsoft.com/office/officeart/2005/8/layout/arrow2"/>
    <dgm:cxn modelId="{F538F0B5-F9BF-49C3-AA92-637ECEAF1C3B}" type="presParOf" srcId="{B04ADE7C-B4E0-4279-9D63-C265EE62F4BF}" destId="{9FC109F4-9309-4BD4-87A7-BAE5FB9155AB}" srcOrd="4" destOrd="0" presId="urn:microsoft.com/office/officeart/2005/8/layout/arrow2"/>
    <dgm:cxn modelId="{B2F0A68A-9B22-4726-A0DB-2FE2F043114E}" type="presParOf" srcId="{B04ADE7C-B4E0-4279-9D63-C265EE62F4BF}" destId="{8E40A8B7-9C0D-4F9C-BF3E-A96D43AA275F}"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6D560E-BF4A-4E19-9C2C-676EB9F13AC9}" type="doc">
      <dgm:prSet loTypeId="urn:microsoft.com/office/officeart/2005/8/layout/vList3" loCatId="picture" qsTypeId="urn:microsoft.com/office/officeart/2005/8/quickstyle/simple1" qsCatId="simple" csTypeId="urn:microsoft.com/office/officeart/2005/8/colors/accent1_2" csCatId="accent1" phldr="1"/>
      <dgm:spPr/>
    </dgm:pt>
    <dgm:pt modelId="{8EC967A2-5F3B-426D-88E2-08270691744F}">
      <dgm:prSet phldrT="[Text]"/>
      <dgm:spPr/>
      <dgm:t>
        <a:bodyPr/>
        <a:lstStyle/>
        <a:p>
          <a:r>
            <a:rPr lang="en-US" dirty="0"/>
            <a:t>Good  Person</a:t>
          </a:r>
        </a:p>
      </dgm:t>
    </dgm:pt>
    <dgm:pt modelId="{B86B96C9-6069-4086-B507-7D851E4ECD2A}" type="parTrans" cxnId="{2D07BBDC-C8B1-43CB-8D01-CAC3950B2B00}">
      <dgm:prSet/>
      <dgm:spPr/>
      <dgm:t>
        <a:bodyPr/>
        <a:lstStyle/>
        <a:p>
          <a:endParaRPr lang="en-US"/>
        </a:p>
      </dgm:t>
    </dgm:pt>
    <dgm:pt modelId="{B501AC45-9174-4102-BF8E-4CB5897E9BCD}" type="sibTrans" cxnId="{2D07BBDC-C8B1-43CB-8D01-CAC3950B2B00}">
      <dgm:prSet/>
      <dgm:spPr/>
      <dgm:t>
        <a:bodyPr/>
        <a:lstStyle/>
        <a:p>
          <a:endParaRPr lang="en-US"/>
        </a:p>
      </dgm:t>
    </dgm:pt>
    <dgm:pt modelId="{F3C707B6-F94D-4EAB-8C34-9E14353386CD}">
      <dgm:prSet phldrT="[Text]"/>
      <dgm:spPr/>
      <dgm:t>
        <a:bodyPr/>
        <a:lstStyle/>
        <a:p>
          <a:r>
            <a:rPr lang="en-US" dirty="0"/>
            <a:t>Skills, firefighter, Parent, contributor</a:t>
          </a:r>
        </a:p>
      </dgm:t>
    </dgm:pt>
    <dgm:pt modelId="{5B692674-95A7-4F68-BB87-3EF8EE69B255}" type="parTrans" cxnId="{68E4BDF0-67B8-480C-974D-21D0BCD2A876}">
      <dgm:prSet/>
      <dgm:spPr/>
      <dgm:t>
        <a:bodyPr/>
        <a:lstStyle/>
        <a:p>
          <a:endParaRPr lang="en-US"/>
        </a:p>
      </dgm:t>
    </dgm:pt>
    <dgm:pt modelId="{3632D37C-6A2A-4F52-A25D-E19807965A82}" type="sibTrans" cxnId="{68E4BDF0-67B8-480C-974D-21D0BCD2A876}">
      <dgm:prSet/>
      <dgm:spPr/>
      <dgm:t>
        <a:bodyPr/>
        <a:lstStyle/>
        <a:p>
          <a:endParaRPr lang="en-US"/>
        </a:p>
      </dgm:t>
    </dgm:pt>
    <dgm:pt modelId="{7BDD5828-30C0-4119-BF15-699BD0B011D5}">
      <dgm:prSet phldrT="[Text]"/>
      <dgm:spPr/>
      <dgm:t>
        <a:bodyPr/>
        <a:lstStyle/>
        <a:p>
          <a:r>
            <a:rPr lang="en-US" dirty="0"/>
            <a:t>Manners, appearance, language, </a:t>
          </a:r>
        </a:p>
      </dgm:t>
    </dgm:pt>
    <dgm:pt modelId="{4CA87768-9360-410B-9474-BD7133DEFBF4}" type="parTrans" cxnId="{BF396C1E-51C4-45B4-B6F2-116245C3B217}">
      <dgm:prSet/>
      <dgm:spPr/>
      <dgm:t>
        <a:bodyPr/>
        <a:lstStyle/>
        <a:p>
          <a:endParaRPr lang="en-US"/>
        </a:p>
      </dgm:t>
    </dgm:pt>
    <dgm:pt modelId="{2F905479-5269-4A4E-B13F-2D8E9D57D10B}" type="sibTrans" cxnId="{BF396C1E-51C4-45B4-B6F2-116245C3B217}">
      <dgm:prSet/>
      <dgm:spPr/>
      <dgm:t>
        <a:bodyPr/>
        <a:lstStyle/>
        <a:p>
          <a:endParaRPr lang="en-US"/>
        </a:p>
      </dgm:t>
    </dgm:pt>
    <dgm:pt modelId="{BD2E5BEF-922C-4809-8A5B-07B7C060838B}" type="pres">
      <dgm:prSet presAssocID="{2D6D560E-BF4A-4E19-9C2C-676EB9F13AC9}" presName="linearFlow" presStyleCnt="0">
        <dgm:presLayoutVars>
          <dgm:dir/>
          <dgm:resizeHandles val="exact"/>
        </dgm:presLayoutVars>
      </dgm:prSet>
      <dgm:spPr/>
    </dgm:pt>
    <dgm:pt modelId="{9444CE37-BF6B-4B0B-B2EB-19313CF6A71D}" type="pres">
      <dgm:prSet presAssocID="{8EC967A2-5F3B-426D-88E2-08270691744F}" presName="composite" presStyleCnt="0"/>
      <dgm:spPr/>
    </dgm:pt>
    <dgm:pt modelId="{2E3CF5AF-4175-47B8-B2A9-04FBFBBD7792}" type="pres">
      <dgm:prSet presAssocID="{8EC967A2-5F3B-426D-88E2-08270691744F}" presName="imgShp" presStyleLbl="fgImgPlace1" presStyleIdx="0" presStyleCnt="3" custLinFactNeighborX="-17095" custLinFactNeighborY="-3132"/>
      <dgm:spPr>
        <a:blipFill>
          <a:blip xmlns:r="http://schemas.openxmlformats.org/officeDocument/2006/relationships" r:embed="rId1"/>
          <a:srcRect/>
          <a:stretch>
            <a:fillRect l="-17000" r="-17000"/>
          </a:stretch>
        </a:blipFill>
      </dgm:spPr>
    </dgm:pt>
    <dgm:pt modelId="{1B489CA6-824C-42D0-91BC-3D1DE99EB17B}" type="pres">
      <dgm:prSet presAssocID="{8EC967A2-5F3B-426D-88E2-08270691744F}" presName="txShp" presStyleLbl="node1" presStyleIdx="0" presStyleCnt="3" custScaleX="103820">
        <dgm:presLayoutVars>
          <dgm:bulletEnabled val="1"/>
        </dgm:presLayoutVars>
      </dgm:prSet>
      <dgm:spPr/>
    </dgm:pt>
    <dgm:pt modelId="{1A61774A-366C-4E26-B948-9978468E89B0}" type="pres">
      <dgm:prSet presAssocID="{B501AC45-9174-4102-BF8E-4CB5897E9BCD}" presName="spacing" presStyleCnt="0"/>
      <dgm:spPr/>
    </dgm:pt>
    <dgm:pt modelId="{36D9866A-9A02-4016-9EB8-E0A72AAA8CE1}" type="pres">
      <dgm:prSet presAssocID="{F3C707B6-F94D-4EAB-8C34-9E14353386CD}" presName="composite" presStyleCnt="0"/>
      <dgm:spPr/>
    </dgm:pt>
    <dgm:pt modelId="{39DF8CB0-BAC3-481B-98EE-F27BB80B476D}" type="pres">
      <dgm:prSet presAssocID="{F3C707B6-F94D-4EAB-8C34-9E14353386CD}" presName="imgShp" presStyleLbl="fgImgPlace1" presStyleIdx="1" presStyleCnt="3"/>
      <dgm:spPr>
        <a:blipFill>
          <a:blip xmlns:r="http://schemas.openxmlformats.org/officeDocument/2006/relationships" r:embed="rId2"/>
          <a:srcRect/>
          <a:stretch>
            <a:fillRect l="-25000" r="-25000"/>
          </a:stretch>
        </a:blipFill>
      </dgm:spPr>
    </dgm:pt>
    <dgm:pt modelId="{4047F40A-97A3-4C23-AC81-190B3E06FB85}" type="pres">
      <dgm:prSet presAssocID="{F3C707B6-F94D-4EAB-8C34-9E14353386CD}" presName="txShp" presStyleLbl="node1" presStyleIdx="1" presStyleCnt="3" custLinFactNeighborX="3269">
        <dgm:presLayoutVars>
          <dgm:bulletEnabled val="1"/>
        </dgm:presLayoutVars>
      </dgm:prSet>
      <dgm:spPr/>
    </dgm:pt>
    <dgm:pt modelId="{15FD893A-3A38-40AF-A07E-F673A3107402}" type="pres">
      <dgm:prSet presAssocID="{3632D37C-6A2A-4F52-A25D-E19807965A82}" presName="spacing" presStyleCnt="0"/>
      <dgm:spPr/>
    </dgm:pt>
    <dgm:pt modelId="{D2BF17DB-460C-4AB8-9786-FBAE1A4FC4F9}" type="pres">
      <dgm:prSet presAssocID="{7BDD5828-30C0-4119-BF15-699BD0B011D5}" presName="composite" presStyleCnt="0"/>
      <dgm:spPr/>
    </dgm:pt>
    <dgm:pt modelId="{3E2E847B-F75D-4127-8CF0-0BC9C4CF2A2D}" type="pres">
      <dgm:prSet presAssocID="{7BDD5828-30C0-4119-BF15-699BD0B011D5}" presName="imgShp" presStyleLbl="fgImgPlace1" presStyleIdx="2" presStyleCnt="3"/>
      <dgm:spPr>
        <a:blipFill>
          <a:blip xmlns:r="http://schemas.openxmlformats.org/officeDocument/2006/relationships" r:embed="rId3"/>
          <a:srcRect/>
          <a:stretch>
            <a:fillRect t="-17000" b="-17000"/>
          </a:stretch>
        </a:blipFill>
      </dgm:spPr>
    </dgm:pt>
    <dgm:pt modelId="{7ED298D8-6D04-47CF-85CD-58101587BE23}" type="pres">
      <dgm:prSet presAssocID="{7BDD5828-30C0-4119-BF15-699BD0B011D5}" presName="txShp" presStyleLbl="node1" presStyleIdx="2" presStyleCnt="3">
        <dgm:presLayoutVars>
          <dgm:bulletEnabled val="1"/>
        </dgm:presLayoutVars>
      </dgm:prSet>
      <dgm:spPr/>
    </dgm:pt>
  </dgm:ptLst>
  <dgm:cxnLst>
    <dgm:cxn modelId="{65218107-0838-4AEE-9C9F-AAC365D0A2F1}" type="presOf" srcId="{8EC967A2-5F3B-426D-88E2-08270691744F}" destId="{1B489CA6-824C-42D0-91BC-3D1DE99EB17B}" srcOrd="0" destOrd="0" presId="urn:microsoft.com/office/officeart/2005/8/layout/vList3"/>
    <dgm:cxn modelId="{BF396C1E-51C4-45B4-B6F2-116245C3B217}" srcId="{2D6D560E-BF4A-4E19-9C2C-676EB9F13AC9}" destId="{7BDD5828-30C0-4119-BF15-699BD0B011D5}" srcOrd="2" destOrd="0" parTransId="{4CA87768-9360-410B-9474-BD7133DEFBF4}" sibTransId="{2F905479-5269-4A4E-B13F-2D8E9D57D10B}"/>
    <dgm:cxn modelId="{68B6975B-3024-40AC-9457-A1956F2E6E6F}" type="presOf" srcId="{7BDD5828-30C0-4119-BF15-699BD0B011D5}" destId="{7ED298D8-6D04-47CF-85CD-58101587BE23}" srcOrd="0" destOrd="0" presId="urn:microsoft.com/office/officeart/2005/8/layout/vList3"/>
    <dgm:cxn modelId="{D3F8BA6E-35B8-4A76-92B1-153D2B05B5DA}" type="presOf" srcId="{F3C707B6-F94D-4EAB-8C34-9E14353386CD}" destId="{4047F40A-97A3-4C23-AC81-190B3E06FB85}" srcOrd="0" destOrd="0" presId="urn:microsoft.com/office/officeart/2005/8/layout/vList3"/>
    <dgm:cxn modelId="{897B5559-F9DC-47CA-9945-DC6D7A7BBFA5}" type="presOf" srcId="{2D6D560E-BF4A-4E19-9C2C-676EB9F13AC9}" destId="{BD2E5BEF-922C-4809-8A5B-07B7C060838B}" srcOrd="0" destOrd="0" presId="urn:microsoft.com/office/officeart/2005/8/layout/vList3"/>
    <dgm:cxn modelId="{2D07BBDC-C8B1-43CB-8D01-CAC3950B2B00}" srcId="{2D6D560E-BF4A-4E19-9C2C-676EB9F13AC9}" destId="{8EC967A2-5F3B-426D-88E2-08270691744F}" srcOrd="0" destOrd="0" parTransId="{B86B96C9-6069-4086-B507-7D851E4ECD2A}" sibTransId="{B501AC45-9174-4102-BF8E-4CB5897E9BCD}"/>
    <dgm:cxn modelId="{68E4BDF0-67B8-480C-974D-21D0BCD2A876}" srcId="{2D6D560E-BF4A-4E19-9C2C-676EB9F13AC9}" destId="{F3C707B6-F94D-4EAB-8C34-9E14353386CD}" srcOrd="1" destOrd="0" parTransId="{5B692674-95A7-4F68-BB87-3EF8EE69B255}" sibTransId="{3632D37C-6A2A-4F52-A25D-E19807965A82}"/>
    <dgm:cxn modelId="{98BBF2A8-6733-4BAB-8B96-C895D1502CD1}" type="presParOf" srcId="{BD2E5BEF-922C-4809-8A5B-07B7C060838B}" destId="{9444CE37-BF6B-4B0B-B2EB-19313CF6A71D}" srcOrd="0" destOrd="0" presId="urn:microsoft.com/office/officeart/2005/8/layout/vList3"/>
    <dgm:cxn modelId="{B98736D4-E305-442F-9D66-D7AF0466E011}" type="presParOf" srcId="{9444CE37-BF6B-4B0B-B2EB-19313CF6A71D}" destId="{2E3CF5AF-4175-47B8-B2A9-04FBFBBD7792}" srcOrd="0" destOrd="0" presId="urn:microsoft.com/office/officeart/2005/8/layout/vList3"/>
    <dgm:cxn modelId="{86A530BC-9449-40AA-8346-FFDB4799EA34}" type="presParOf" srcId="{9444CE37-BF6B-4B0B-B2EB-19313CF6A71D}" destId="{1B489CA6-824C-42D0-91BC-3D1DE99EB17B}" srcOrd="1" destOrd="0" presId="urn:microsoft.com/office/officeart/2005/8/layout/vList3"/>
    <dgm:cxn modelId="{15F1B875-1E85-4D0B-BE73-9912B380E6C7}" type="presParOf" srcId="{BD2E5BEF-922C-4809-8A5B-07B7C060838B}" destId="{1A61774A-366C-4E26-B948-9978468E89B0}" srcOrd="1" destOrd="0" presId="urn:microsoft.com/office/officeart/2005/8/layout/vList3"/>
    <dgm:cxn modelId="{4FC3E659-6D58-45A8-B2D4-773A84FE8D0C}" type="presParOf" srcId="{BD2E5BEF-922C-4809-8A5B-07B7C060838B}" destId="{36D9866A-9A02-4016-9EB8-E0A72AAA8CE1}" srcOrd="2" destOrd="0" presId="urn:microsoft.com/office/officeart/2005/8/layout/vList3"/>
    <dgm:cxn modelId="{32137A4A-80EF-4699-8ABE-A7CE062111CB}" type="presParOf" srcId="{36D9866A-9A02-4016-9EB8-E0A72AAA8CE1}" destId="{39DF8CB0-BAC3-481B-98EE-F27BB80B476D}" srcOrd="0" destOrd="0" presId="urn:microsoft.com/office/officeart/2005/8/layout/vList3"/>
    <dgm:cxn modelId="{441F42C4-EE6B-460D-A65F-496567054BA8}" type="presParOf" srcId="{36D9866A-9A02-4016-9EB8-E0A72AAA8CE1}" destId="{4047F40A-97A3-4C23-AC81-190B3E06FB85}" srcOrd="1" destOrd="0" presId="urn:microsoft.com/office/officeart/2005/8/layout/vList3"/>
    <dgm:cxn modelId="{4CD6533A-8D44-41A1-AE5A-F5B7FDC9AFF9}" type="presParOf" srcId="{BD2E5BEF-922C-4809-8A5B-07B7C060838B}" destId="{15FD893A-3A38-40AF-A07E-F673A3107402}" srcOrd="3" destOrd="0" presId="urn:microsoft.com/office/officeart/2005/8/layout/vList3"/>
    <dgm:cxn modelId="{327AED1C-8082-4BEA-AF7B-19B09B615705}" type="presParOf" srcId="{BD2E5BEF-922C-4809-8A5B-07B7C060838B}" destId="{D2BF17DB-460C-4AB8-9786-FBAE1A4FC4F9}" srcOrd="4" destOrd="0" presId="urn:microsoft.com/office/officeart/2005/8/layout/vList3"/>
    <dgm:cxn modelId="{56FBC8C4-7C76-4E76-B003-6BA5498C69F5}" type="presParOf" srcId="{D2BF17DB-460C-4AB8-9786-FBAE1A4FC4F9}" destId="{3E2E847B-F75D-4127-8CF0-0BC9C4CF2A2D}" srcOrd="0" destOrd="0" presId="urn:microsoft.com/office/officeart/2005/8/layout/vList3"/>
    <dgm:cxn modelId="{E7DB6912-C385-43D2-A1DF-CFB54AF4AAE8}" type="presParOf" srcId="{D2BF17DB-460C-4AB8-9786-FBAE1A4FC4F9}" destId="{7ED298D8-6D04-47CF-85CD-58101587BE23}"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BAD67-23D1-4C45-94BC-574250068B2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E497E8E-4CB1-4786-AEFD-3D13B4149D59}">
      <dgm:prSet/>
      <dgm:spPr/>
      <dgm:t>
        <a:bodyPr/>
        <a:lstStyle/>
        <a:p>
          <a:pPr>
            <a:defRPr cap="all"/>
          </a:pPr>
          <a:r>
            <a:rPr lang="en-US"/>
            <a:t>Justice</a:t>
          </a:r>
        </a:p>
      </dgm:t>
    </dgm:pt>
    <dgm:pt modelId="{08AF4EED-34E0-49AF-849D-7B84820DA729}" type="parTrans" cxnId="{9CC5E21B-CAD2-4ABF-B97B-D64022DBA938}">
      <dgm:prSet/>
      <dgm:spPr/>
      <dgm:t>
        <a:bodyPr/>
        <a:lstStyle/>
        <a:p>
          <a:endParaRPr lang="en-US"/>
        </a:p>
      </dgm:t>
    </dgm:pt>
    <dgm:pt modelId="{75FB289B-053C-4A1B-B7B5-62429E21086D}" type="sibTrans" cxnId="{9CC5E21B-CAD2-4ABF-B97B-D64022DBA938}">
      <dgm:prSet/>
      <dgm:spPr/>
      <dgm:t>
        <a:bodyPr/>
        <a:lstStyle/>
        <a:p>
          <a:endParaRPr lang="en-US"/>
        </a:p>
      </dgm:t>
    </dgm:pt>
    <dgm:pt modelId="{15D3AEEE-2E56-4A3E-9ADD-6887B4983DB3}">
      <dgm:prSet/>
      <dgm:spPr/>
      <dgm:t>
        <a:bodyPr/>
        <a:lstStyle/>
        <a:p>
          <a:pPr>
            <a:defRPr cap="all"/>
          </a:pPr>
          <a:r>
            <a:rPr lang="en-US"/>
            <a:t>Accountability </a:t>
          </a:r>
        </a:p>
      </dgm:t>
    </dgm:pt>
    <dgm:pt modelId="{6AA2D8A8-921B-45A9-856C-653E1E3B3942}" type="parTrans" cxnId="{E9ACB692-0685-4D49-A0A2-696DF3E8136F}">
      <dgm:prSet/>
      <dgm:spPr/>
      <dgm:t>
        <a:bodyPr/>
        <a:lstStyle/>
        <a:p>
          <a:endParaRPr lang="en-US"/>
        </a:p>
      </dgm:t>
    </dgm:pt>
    <dgm:pt modelId="{C8A79A6B-1AED-48EA-9D14-2CE8015A0F27}" type="sibTrans" cxnId="{E9ACB692-0685-4D49-A0A2-696DF3E8136F}">
      <dgm:prSet/>
      <dgm:spPr/>
      <dgm:t>
        <a:bodyPr/>
        <a:lstStyle/>
        <a:p>
          <a:endParaRPr lang="en-US"/>
        </a:p>
      </dgm:t>
    </dgm:pt>
    <dgm:pt modelId="{A6DBF4D4-DD2F-4CD7-9DD3-0BFB08FC3C07}">
      <dgm:prSet/>
      <dgm:spPr/>
      <dgm:t>
        <a:bodyPr/>
        <a:lstStyle/>
        <a:p>
          <a:pPr>
            <a:defRPr cap="all"/>
          </a:pPr>
          <a:r>
            <a:rPr lang="en-US"/>
            <a:t>Restoration</a:t>
          </a:r>
        </a:p>
      </dgm:t>
    </dgm:pt>
    <dgm:pt modelId="{E290BFEA-5AA6-4EB3-895C-EF4B5E3079CA}" type="parTrans" cxnId="{6C4FFF87-C4D2-43F2-B212-8261B3A606E6}">
      <dgm:prSet/>
      <dgm:spPr/>
      <dgm:t>
        <a:bodyPr/>
        <a:lstStyle/>
        <a:p>
          <a:endParaRPr lang="en-US"/>
        </a:p>
      </dgm:t>
    </dgm:pt>
    <dgm:pt modelId="{E574EC47-3F54-41DB-96D4-AA643367A0A4}" type="sibTrans" cxnId="{6C4FFF87-C4D2-43F2-B212-8261B3A606E6}">
      <dgm:prSet/>
      <dgm:spPr/>
      <dgm:t>
        <a:bodyPr/>
        <a:lstStyle/>
        <a:p>
          <a:endParaRPr lang="en-US"/>
        </a:p>
      </dgm:t>
    </dgm:pt>
    <dgm:pt modelId="{36951506-E6D3-436D-8210-FCCF9C33C538}" type="pres">
      <dgm:prSet presAssocID="{569BAD67-23D1-4C45-94BC-574250068B22}" presName="root" presStyleCnt="0">
        <dgm:presLayoutVars>
          <dgm:dir/>
          <dgm:resizeHandles val="exact"/>
        </dgm:presLayoutVars>
      </dgm:prSet>
      <dgm:spPr/>
    </dgm:pt>
    <dgm:pt modelId="{476C9100-2850-4FBE-A8E4-60D9FF25B62B}" type="pres">
      <dgm:prSet presAssocID="{AE497E8E-4CB1-4786-AEFD-3D13B4149D59}" presName="compNode" presStyleCnt="0"/>
      <dgm:spPr/>
    </dgm:pt>
    <dgm:pt modelId="{081DB8BA-0E17-4E57-AFA8-0558C4950333}" type="pres">
      <dgm:prSet presAssocID="{AE497E8E-4CB1-4786-AEFD-3D13B4149D59}" presName="iconBgRect" presStyleLbl="bgShp" presStyleIdx="0" presStyleCnt="3"/>
      <dgm:spPr/>
    </dgm:pt>
    <dgm:pt modelId="{61A4D524-1491-4AC1-8399-A5C0B8A0C63E}" type="pres">
      <dgm:prSet presAssocID="{AE497E8E-4CB1-4786-AEFD-3D13B4149D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2C62C614-9F62-4A83-A0E1-08A23A9121B9}" type="pres">
      <dgm:prSet presAssocID="{AE497E8E-4CB1-4786-AEFD-3D13B4149D59}" presName="spaceRect" presStyleCnt="0"/>
      <dgm:spPr/>
    </dgm:pt>
    <dgm:pt modelId="{A2DDF706-3BFD-44D5-ACBF-4C4422225F8D}" type="pres">
      <dgm:prSet presAssocID="{AE497E8E-4CB1-4786-AEFD-3D13B4149D59}" presName="textRect" presStyleLbl="revTx" presStyleIdx="0" presStyleCnt="3">
        <dgm:presLayoutVars>
          <dgm:chMax val="1"/>
          <dgm:chPref val="1"/>
        </dgm:presLayoutVars>
      </dgm:prSet>
      <dgm:spPr/>
    </dgm:pt>
    <dgm:pt modelId="{66B1AE31-57DF-41EB-9311-5F4F73608D15}" type="pres">
      <dgm:prSet presAssocID="{75FB289B-053C-4A1B-B7B5-62429E21086D}" presName="sibTrans" presStyleCnt="0"/>
      <dgm:spPr/>
    </dgm:pt>
    <dgm:pt modelId="{D197409A-4839-4DA1-8052-B11F7C9EAF69}" type="pres">
      <dgm:prSet presAssocID="{15D3AEEE-2E56-4A3E-9ADD-6887B4983DB3}" presName="compNode" presStyleCnt="0"/>
      <dgm:spPr/>
    </dgm:pt>
    <dgm:pt modelId="{3A8314D9-861E-4200-BAD3-09B95B4DE323}" type="pres">
      <dgm:prSet presAssocID="{15D3AEEE-2E56-4A3E-9ADD-6887B4983DB3}" presName="iconBgRect" presStyleLbl="bgShp" presStyleIdx="1" presStyleCnt="3"/>
      <dgm:spPr/>
    </dgm:pt>
    <dgm:pt modelId="{FC134C05-5C4D-4AAC-8C61-A0DC66CB5423}" type="pres">
      <dgm:prSet presAssocID="{15D3AEEE-2E56-4A3E-9ADD-6887B4983D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ADFCFFEA-B4DC-41C2-ABB1-9CA12A9870E5}" type="pres">
      <dgm:prSet presAssocID="{15D3AEEE-2E56-4A3E-9ADD-6887B4983DB3}" presName="spaceRect" presStyleCnt="0"/>
      <dgm:spPr/>
    </dgm:pt>
    <dgm:pt modelId="{9A2532BB-0664-4C55-8ABD-AA1A7953651F}" type="pres">
      <dgm:prSet presAssocID="{15D3AEEE-2E56-4A3E-9ADD-6887B4983DB3}" presName="textRect" presStyleLbl="revTx" presStyleIdx="1" presStyleCnt="3">
        <dgm:presLayoutVars>
          <dgm:chMax val="1"/>
          <dgm:chPref val="1"/>
        </dgm:presLayoutVars>
      </dgm:prSet>
      <dgm:spPr/>
    </dgm:pt>
    <dgm:pt modelId="{5D13DEA1-8653-44B7-835A-D852FB0C60DC}" type="pres">
      <dgm:prSet presAssocID="{C8A79A6B-1AED-48EA-9D14-2CE8015A0F27}" presName="sibTrans" presStyleCnt="0"/>
      <dgm:spPr/>
    </dgm:pt>
    <dgm:pt modelId="{53FCF5D4-7775-4AAD-B115-E941F233185E}" type="pres">
      <dgm:prSet presAssocID="{A6DBF4D4-DD2F-4CD7-9DD3-0BFB08FC3C07}" presName="compNode" presStyleCnt="0"/>
      <dgm:spPr/>
    </dgm:pt>
    <dgm:pt modelId="{C86AE3B1-5A19-42E3-82AF-331D3E49DCF9}" type="pres">
      <dgm:prSet presAssocID="{A6DBF4D4-DD2F-4CD7-9DD3-0BFB08FC3C07}" presName="iconBgRect" presStyleLbl="bgShp" presStyleIdx="2" presStyleCnt="3"/>
      <dgm:spPr/>
    </dgm:pt>
    <dgm:pt modelId="{61EEF659-B794-4B88-90F2-568DF82FBE78}" type="pres">
      <dgm:prSet presAssocID="{A6DBF4D4-DD2F-4CD7-9DD3-0BFB08FC3C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32D4B866-C156-4CD1-91A5-E4669618C21E}" type="pres">
      <dgm:prSet presAssocID="{A6DBF4D4-DD2F-4CD7-9DD3-0BFB08FC3C07}" presName="spaceRect" presStyleCnt="0"/>
      <dgm:spPr/>
    </dgm:pt>
    <dgm:pt modelId="{508B00BB-37B4-43F2-87B9-FB0C3C012063}" type="pres">
      <dgm:prSet presAssocID="{A6DBF4D4-DD2F-4CD7-9DD3-0BFB08FC3C07}" presName="textRect" presStyleLbl="revTx" presStyleIdx="2" presStyleCnt="3">
        <dgm:presLayoutVars>
          <dgm:chMax val="1"/>
          <dgm:chPref val="1"/>
        </dgm:presLayoutVars>
      </dgm:prSet>
      <dgm:spPr/>
    </dgm:pt>
  </dgm:ptLst>
  <dgm:cxnLst>
    <dgm:cxn modelId="{70E11C0C-A397-49FB-828A-FC3B5F74BD50}" type="presOf" srcId="{15D3AEEE-2E56-4A3E-9ADD-6887B4983DB3}" destId="{9A2532BB-0664-4C55-8ABD-AA1A7953651F}" srcOrd="0" destOrd="0" presId="urn:microsoft.com/office/officeart/2018/5/layout/IconCircleLabelList"/>
    <dgm:cxn modelId="{9CC5E21B-CAD2-4ABF-B97B-D64022DBA938}" srcId="{569BAD67-23D1-4C45-94BC-574250068B22}" destId="{AE497E8E-4CB1-4786-AEFD-3D13B4149D59}" srcOrd="0" destOrd="0" parTransId="{08AF4EED-34E0-49AF-849D-7B84820DA729}" sibTransId="{75FB289B-053C-4A1B-B7B5-62429E21086D}"/>
    <dgm:cxn modelId="{2F772E43-8B01-4F14-9EC0-0BEFC75D44BF}" type="presOf" srcId="{A6DBF4D4-DD2F-4CD7-9DD3-0BFB08FC3C07}" destId="{508B00BB-37B4-43F2-87B9-FB0C3C012063}" srcOrd="0" destOrd="0" presId="urn:microsoft.com/office/officeart/2018/5/layout/IconCircleLabelList"/>
    <dgm:cxn modelId="{6C4FFF87-C4D2-43F2-B212-8261B3A606E6}" srcId="{569BAD67-23D1-4C45-94BC-574250068B22}" destId="{A6DBF4D4-DD2F-4CD7-9DD3-0BFB08FC3C07}" srcOrd="2" destOrd="0" parTransId="{E290BFEA-5AA6-4EB3-895C-EF4B5E3079CA}" sibTransId="{E574EC47-3F54-41DB-96D4-AA643367A0A4}"/>
    <dgm:cxn modelId="{E9ACB692-0685-4D49-A0A2-696DF3E8136F}" srcId="{569BAD67-23D1-4C45-94BC-574250068B22}" destId="{15D3AEEE-2E56-4A3E-9ADD-6887B4983DB3}" srcOrd="1" destOrd="0" parTransId="{6AA2D8A8-921B-45A9-856C-653E1E3B3942}" sibTransId="{C8A79A6B-1AED-48EA-9D14-2CE8015A0F27}"/>
    <dgm:cxn modelId="{D0D278F2-DEB4-4BBE-956E-445EFD783E63}" type="presOf" srcId="{569BAD67-23D1-4C45-94BC-574250068B22}" destId="{36951506-E6D3-436D-8210-FCCF9C33C538}" srcOrd="0" destOrd="0" presId="urn:microsoft.com/office/officeart/2018/5/layout/IconCircleLabelList"/>
    <dgm:cxn modelId="{47E15BF4-FA3D-47FD-BC28-5FE8FC238E72}" type="presOf" srcId="{AE497E8E-4CB1-4786-AEFD-3D13B4149D59}" destId="{A2DDF706-3BFD-44D5-ACBF-4C4422225F8D}" srcOrd="0" destOrd="0" presId="urn:microsoft.com/office/officeart/2018/5/layout/IconCircleLabelList"/>
    <dgm:cxn modelId="{5F5F5AD8-A51E-4C18-B43F-B267C4A87160}" type="presParOf" srcId="{36951506-E6D3-436D-8210-FCCF9C33C538}" destId="{476C9100-2850-4FBE-A8E4-60D9FF25B62B}" srcOrd="0" destOrd="0" presId="urn:microsoft.com/office/officeart/2018/5/layout/IconCircleLabelList"/>
    <dgm:cxn modelId="{E560DAB9-16E8-40A6-A795-1D29518972BD}" type="presParOf" srcId="{476C9100-2850-4FBE-A8E4-60D9FF25B62B}" destId="{081DB8BA-0E17-4E57-AFA8-0558C4950333}" srcOrd="0" destOrd="0" presId="urn:microsoft.com/office/officeart/2018/5/layout/IconCircleLabelList"/>
    <dgm:cxn modelId="{756F6977-C714-4DDD-8A3A-14953F1CB023}" type="presParOf" srcId="{476C9100-2850-4FBE-A8E4-60D9FF25B62B}" destId="{61A4D524-1491-4AC1-8399-A5C0B8A0C63E}" srcOrd="1" destOrd="0" presId="urn:microsoft.com/office/officeart/2018/5/layout/IconCircleLabelList"/>
    <dgm:cxn modelId="{2DC2E8C7-17E6-4C64-BB7E-10DEB80DC0EC}" type="presParOf" srcId="{476C9100-2850-4FBE-A8E4-60D9FF25B62B}" destId="{2C62C614-9F62-4A83-A0E1-08A23A9121B9}" srcOrd="2" destOrd="0" presId="urn:microsoft.com/office/officeart/2018/5/layout/IconCircleLabelList"/>
    <dgm:cxn modelId="{4CCD0379-D570-4C41-8401-1338B7582E43}" type="presParOf" srcId="{476C9100-2850-4FBE-A8E4-60D9FF25B62B}" destId="{A2DDF706-3BFD-44D5-ACBF-4C4422225F8D}" srcOrd="3" destOrd="0" presId="urn:microsoft.com/office/officeart/2018/5/layout/IconCircleLabelList"/>
    <dgm:cxn modelId="{78B22712-706B-4A32-B908-470FBF3DCE71}" type="presParOf" srcId="{36951506-E6D3-436D-8210-FCCF9C33C538}" destId="{66B1AE31-57DF-41EB-9311-5F4F73608D15}" srcOrd="1" destOrd="0" presId="urn:microsoft.com/office/officeart/2018/5/layout/IconCircleLabelList"/>
    <dgm:cxn modelId="{8829D570-EEA3-4533-A51D-CDC138FEFA9F}" type="presParOf" srcId="{36951506-E6D3-436D-8210-FCCF9C33C538}" destId="{D197409A-4839-4DA1-8052-B11F7C9EAF69}" srcOrd="2" destOrd="0" presId="urn:microsoft.com/office/officeart/2018/5/layout/IconCircleLabelList"/>
    <dgm:cxn modelId="{55FF1781-A818-45AA-8E1C-0321A8C36BED}" type="presParOf" srcId="{D197409A-4839-4DA1-8052-B11F7C9EAF69}" destId="{3A8314D9-861E-4200-BAD3-09B95B4DE323}" srcOrd="0" destOrd="0" presId="urn:microsoft.com/office/officeart/2018/5/layout/IconCircleLabelList"/>
    <dgm:cxn modelId="{85C94926-3158-480F-A386-EF124AF6B3DE}" type="presParOf" srcId="{D197409A-4839-4DA1-8052-B11F7C9EAF69}" destId="{FC134C05-5C4D-4AAC-8C61-A0DC66CB5423}" srcOrd="1" destOrd="0" presId="urn:microsoft.com/office/officeart/2018/5/layout/IconCircleLabelList"/>
    <dgm:cxn modelId="{7034DEB8-AC33-4211-95F4-FAFFC4AB4F4C}" type="presParOf" srcId="{D197409A-4839-4DA1-8052-B11F7C9EAF69}" destId="{ADFCFFEA-B4DC-41C2-ABB1-9CA12A9870E5}" srcOrd="2" destOrd="0" presId="urn:microsoft.com/office/officeart/2018/5/layout/IconCircleLabelList"/>
    <dgm:cxn modelId="{856A9C3A-FDEB-48EF-B103-3C48E1815AA2}" type="presParOf" srcId="{D197409A-4839-4DA1-8052-B11F7C9EAF69}" destId="{9A2532BB-0664-4C55-8ABD-AA1A7953651F}" srcOrd="3" destOrd="0" presId="urn:microsoft.com/office/officeart/2018/5/layout/IconCircleLabelList"/>
    <dgm:cxn modelId="{40FBE909-0068-4BE6-AB23-FB5E80C13910}" type="presParOf" srcId="{36951506-E6D3-436D-8210-FCCF9C33C538}" destId="{5D13DEA1-8653-44B7-835A-D852FB0C60DC}" srcOrd="3" destOrd="0" presId="urn:microsoft.com/office/officeart/2018/5/layout/IconCircleLabelList"/>
    <dgm:cxn modelId="{EC12A31D-0C8A-4FD3-B7B9-0EDB9D82C97F}" type="presParOf" srcId="{36951506-E6D3-436D-8210-FCCF9C33C538}" destId="{53FCF5D4-7775-4AAD-B115-E941F233185E}" srcOrd="4" destOrd="0" presId="urn:microsoft.com/office/officeart/2018/5/layout/IconCircleLabelList"/>
    <dgm:cxn modelId="{B7E86EDB-4065-4A34-BF4F-739ADE6E35BB}" type="presParOf" srcId="{53FCF5D4-7775-4AAD-B115-E941F233185E}" destId="{C86AE3B1-5A19-42E3-82AF-331D3E49DCF9}" srcOrd="0" destOrd="0" presId="urn:microsoft.com/office/officeart/2018/5/layout/IconCircleLabelList"/>
    <dgm:cxn modelId="{B909159C-F450-45E3-B4B6-9FA4DD7ADA15}" type="presParOf" srcId="{53FCF5D4-7775-4AAD-B115-E941F233185E}" destId="{61EEF659-B794-4B88-90F2-568DF82FBE78}" srcOrd="1" destOrd="0" presId="urn:microsoft.com/office/officeart/2018/5/layout/IconCircleLabelList"/>
    <dgm:cxn modelId="{C16B4E5E-94B1-411D-9F45-542ED8282CC4}" type="presParOf" srcId="{53FCF5D4-7775-4AAD-B115-E941F233185E}" destId="{32D4B866-C156-4CD1-91A5-E4669618C21E}" srcOrd="2" destOrd="0" presId="urn:microsoft.com/office/officeart/2018/5/layout/IconCircleLabelList"/>
    <dgm:cxn modelId="{FFDA5DC0-06D3-4090-B959-C6ECDCDC2628}" type="presParOf" srcId="{53FCF5D4-7775-4AAD-B115-E941F233185E}" destId="{508B00BB-37B4-43F2-87B9-FB0C3C01206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C9A09-2E11-4B3E-BDF0-3C2567315E2D}">
      <dsp:nvSpPr>
        <dsp:cNvPr id="0" name=""/>
        <dsp:cNvSpPr/>
      </dsp:nvSpPr>
      <dsp:spPr>
        <a:xfrm>
          <a:off x="188541" y="0"/>
          <a:ext cx="8075694" cy="504730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680BA-4E08-47D4-B6A5-2D098A6B8BAA}">
      <dsp:nvSpPr>
        <dsp:cNvPr id="0" name=""/>
        <dsp:cNvSpPr/>
      </dsp:nvSpPr>
      <dsp:spPr>
        <a:xfrm>
          <a:off x="1119883" y="3483652"/>
          <a:ext cx="209968" cy="2099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354291-E764-4197-BB5A-5AF07136EA00}">
      <dsp:nvSpPr>
        <dsp:cNvPr id="0" name=""/>
        <dsp:cNvSpPr/>
      </dsp:nvSpPr>
      <dsp:spPr>
        <a:xfrm>
          <a:off x="1547361" y="3753948"/>
          <a:ext cx="1881636" cy="129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258" tIns="0" rIns="0" bIns="0" numCol="1" spcCol="1270" anchor="t" anchorCtr="0">
          <a:noAutofit/>
        </a:bodyPr>
        <a:lstStyle/>
        <a:p>
          <a:pPr marL="0" lvl="0" indent="0" algn="l" defTabSz="844550">
            <a:lnSpc>
              <a:spcPct val="90000"/>
            </a:lnSpc>
            <a:spcBef>
              <a:spcPct val="0"/>
            </a:spcBef>
            <a:spcAft>
              <a:spcPct val="35000"/>
            </a:spcAft>
            <a:buNone/>
          </a:pPr>
          <a:r>
            <a:rPr lang="en-US" sz="1900" kern="1200" dirty="0"/>
            <a:t>Local, personal, models, culture, expectational</a:t>
          </a:r>
        </a:p>
        <a:p>
          <a:pPr marL="0" lvl="0" indent="0" algn="l" defTabSz="844550">
            <a:lnSpc>
              <a:spcPct val="90000"/>
            </a:lnSpc>
            <a:spcBef>
              <a:spcPct val="0"/>
            </a:spcBef>
            <a:spcAft>
              <a:spcPct val="35000"/>
            </a:spcAft>
            <a:buNone/>
          </a:pPr>
          <a:r>
            <a:rPr lang="en-US" sz="1900" kern="1200" dirty="0"/>
            <a:t> </a:t>
          </a:r>
        </a:p>
      </dsp:txBody>
      <dsp:txXfrm>
        <a:off x="1547361" y="3753948"/>
        <a:ext cx="1881636" cy="1293360"/>
      </dsp:txXfrm>
    </dsp:sp>
    <dsp:sp modelId="{41312EA1-7ECB-43ED-94E9-6BB44DEA83CF}">
      <dsp:nvSpPr>
        <dsp:cNvPr id="0" name=""/>
        <dsp:cNvSpPr/>
      </dsp:nvSpPr>
      <dsp:spPr>
        <a:xfrm>
          <a:off x="2973255" y="2111794"/>
          <a:ext cx="379557" cy="3795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098A80-5213-4EA1-A2F5-0A90DF86665A}">
      <dsp:nvSpPr>
        <dsp:cNvPr id="0" name=""/>
        <dsp:cNvSpPr/>
      </dsp:nvSpPr>
      <dsp:spPr>
        <a:xfrm>
          <a:off x="2769170" y="2886002"/>
          <a:ext cx="2725895" cy="1576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120" tIns="0" rIns="0" bIns="0" numCol="1" spcCol="1270" anchor="t" anchorCtr="0">
          <a:noAutofit/>
        </a:bodyPr>
        <a:lstStyle/>
        <a:p>
          <a:pPr marL="0" lvl="0" indent="0" algn="l" defTabSz="844550">
            <a:lnSpc>
              <a:spcPct val="90000"/>
            </a:lnSpc>
            <a:spcBef>
              <a:spcPct val="0"/>
            </a:spcBef>
            <a:spcAft>
              <a:spcPct val="35000"/>
            </a:spcAft>
            <a:buNone/>
          </a:pPr>
          <a:r>
            <a:rPr lang="en-US" sz="1900" kern="1200" dirty="0"/>
            <a:t>General, community, societal expectations, </a:t>
          </a:r>
        </a:p>
      </dsp:txBody>
      <dsp:txXfrm>
        <a:off x="2769170" y="2886002"/>
        <a:ext cx="2725895" cy="1576876"/>
      </dsp:txXfrm>
    </dsp:sp>
    <dsp:sp modelId="{9FC109F4-9309-4BD4-87A7-BAE5FB9155AB}">
      <dsp:nvSpPr>
        <dsp:cNvPr id="0" name=""/>
        <dsp:cNvSpPr/>
      </dsp:nvSpPr>
      <dsp:spPr>
        <a:xfrm>
          <a:off x="5202147" y="1276969"/>
          <a:ext cx="524920" cy="5249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0A8B7-9C0D-4F9C-BF3E-A96D43AA275F}">
      <dsp:nvSpPr>
        <dsp:cNvPr id="0" name=""/>
        <dsp:cNvSpPr/>
      </dsp:nvSpPr>
      <dsp:spPr>
        <a:xfrm>
          <a:off x="4891549" y="2307374"/>
          <a:ext cx="3084282" cy="1971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144" tIns="0" rIns="0" bIns="0" numCol="1" spcCol="1270" anchor="t" anchorCtr="0">
          <a:noAutofit/>
        </a:bodyPr>
        <a:lstStyle/>
        <a:p>
          <a:pPr marL="0" lvl="0" indent="0" algn="l" defTabSz="844550">
            <a:lnSpc>
              <a:spcPct val="90000"/>
            </a:lnSpc>
            <a:spcBef>
              <a:spcPct val="0"/>
            </a:spcBef>
            <a:spcAft>
              <a:spcPct val="35000"/>
            </a:spcAft>
            <a:buNone/>
          </a:pPr>
          <a:r>
            <a:rPr lang="en-US" sz="1900" kern="1200" dirty="0"/>
            <a:t>Universal, worldwide, idealized </a:t>
          </a:r>
        </a:p>
      </dsp:txBody>
      <dsp:txXfrm>
        <a:off x="4891549" y="2307374"/>
        <a:ext cx="3084282" cy="1971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89CA6-824C-42D0-91BC-3D1DE99EB17B}">
      <dsp:nvSpPr>
        <dsp:cNvPr id="0" name=""/>
        <dsp:cNvSpPr/>
      </dsp:nvSpPr>
      <dsp:spPr>
        <a:xfrm rot="10800000">
          <a:off x="597835" y="299679"/>
          <a:ext cx="1777568" cy="862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47"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Good  Person</a:t>
          </a:r>
        </a:p>
      </dsp:txBody>
      <dsp:txXfrm rot="10800000">
        <a:off x="813464" y="299679"/>
        <a:ext cx="1561939" cy="862518"/>
      </dsp:txXfrm>
    </dsp:sp>
    <dsp:sp modelId="{2E3CF5AF-4175-47B8-B2A9-04FBFBBD7792}">
      <dsp:nvSpPr>
        <dsp:cNvPr id="0" name=""/>
        <dsp:cNvSpPr/>
      </dsp:nvSpPr>
      <dsp:spPr>
        <a:xfrm>
          <a:off x="51830" y="272665"/>
          <a:ext cx="862518" cy="862518"/>
        </a:xfrm>
        <a:prstGeom prst="ellipse">
          <a:avLst/>
        </a:prstGeom>
        <a:blipFill>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47F40A-97A3-4C23-AC81-190B3E06FB85}">
      <dsp:nvSpPr>
        <dsp:cNvPr id="0" name=""/>
        <dsp:cNvSpPr/>
      </dsp:nvSpPr>
      <dsp:spPr>
        <a:xfrm rot="10800000">
          <a:off x="702859" y="1419666"/>
          <a:ext cx="1712164" cy="862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47"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Skills, firefighter, Parent, contributor</a:t>
          </a:r>
        </a:p>
      </dsp:txBody>
      <dsp:txXfrm rot="10800000">
        <a:off x="918488" y="1419666"/>
        <a:ext cx="1496535" cy="862518"/>
      </dsp:txXfrm>
    </dsp:sp>
    <dsp:sp modelId="{39DF8CB0-BAC3-481B-98EE-F27BB80B476D}">
      <dsp:nvSpPr>
        <dsp:cNvPr id="0" name=""/>
        <dsp:cNvSpPr/>
      </dsp:nvSpPr>
      <dsp:spPr>
        <a:xfrm>
          <a:off x="215629" y="1419666"/>
          <a:ext cx="862518" cy="862518"/>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D298D8-6D04-47CF-85CD-58101587BE23}">
      <dsp:nvSpPr>
        <dsp:cNvPr id="0" name=""/>
        <dsp:cNvSpPr/>
      </dsp:nvSpPr>
      <dsp:spPr>
        <a:xfrm rot="10800000">
          <a:off x="646889" y="2539653"/>
          <a:ext cx="1712164" cy="8625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347" tIns="49530" rIns="92456"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Manners, appearance, language, </a:t>
          </a:r>
        </a:p>
      </dsp:txBody>
      <dsp:txXfrm rot="10800000">
        <a:off x="862518" y="2539653"/>
        <a:ext cx="1496535" cy="862518"/>
      </dsp:txXfrm>
    </dsp:sp>
    <dsp:sp modelId="{3E2E847B-F75D-4127-8CF0-0BC9C4CF2A2D}">
      <dsp:nvSpPr>
        <dsp:cNvPr id="0" name=""/>
        <dsp:cNvSpPr/>
      </dsp:nvSpPr>
      <dsp:spPr>
        <a:xfrm>
          <a:off x="215629" y="2539653"/>
          <a:ext cx="862518" cy="862518"/>
        </a:xfrm>
        <a:prstGeom prst="ellipse">
          <a:avLst/>
        </a:prstGeom>
        <a:blipFill>
          <a:blip xmlns:r="http://schemas.openxmlformats.org/officeDocument/2006/relationships" r:embed="rId3"/>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DB8BA-0E17-4E57-AFA8-0558C4950333}">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4D524-1491-4AC1-8399-A5C0B8A0C63E}">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DDF706-3BFD-44D5-ACBF-4C4422225F8D}">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a:t>Justice</a:t>
          </a:r>
        </a:p>
      </dsp:txBody>
      <dsp:txXfrm>
        <a:off x="75768" y="3053169"/>
        <a:ext cx="3093750" cy="720000"/>
      </dsp:txXfrm>
    </dsp:sp>
    <dsp:sp modelId="{3A8314D9-861E-4200-BAD3-09B95B4DE323}">
      <dsp:nvSpPr>
        <dsp:cNvPr id="0" name=""/>
        <dsp:cNvSpPr/>
      </dsp:nvSpPr>
      <dsp:spPr>
        <a:xfrm>
          <a:off x="4314206" y="578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134C05-5C4D-4AAC-8C61-A0DC66CB5423}">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2532BB-0664-4C55-8ABD-AA1A7953651F}">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a:t>Accountability </a:t>
          </a:r>
        </a:p>
      </dsp:txBody>
      <dsp:txXfrm>
        <a:off x="3710925" y="3053169"/>
        <a:ext cx="3093750" cy="720000"/>
      </dsp:txXfrm>
    </dsp:sp>
    <dsp:sp modelId="{C86AE3B1-5A19-42E3-82AF-331D3E49DCF9}">
      <dsp:nvSpPr>
        <dsp:cNvPr id="0" name=""/>
        <dsp:cNvSpPr/>
      </dsp:nvSpPr>
      <dsp:spPr>
        <a:xfrm>
          <a:off x="7949362" y="578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EF659-B794-4B88-90F2-568DF82FBE78}">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8B00BB-37B4-43F2-87B9-FB0C3C012063}">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90000"/>
            </a:lnSpc>
            <a:spcBef>
              <a:spcPct val="0"/>
            </a:spcBef>
            <a:spcAft>
              <a:spcPct val="35000"/>
            </a:spcAft>
            <a:buNone/>
            <a:defRPr cap="all"/>
          </a:pPr>
          <a:r>
            <a:rPr lang="en-US" sz="3000" kern="1200"/>
            <a:t>Restoration</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32D423-B838-4391-B9D9-9EE78D6BA8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569E4D-77A4-4ABB-B242-6054A9C46B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02307C-835D-4F17-B14B-773F70415BE5}" type="datetimeFigureOut">
              <a:rPr lang="en-US" smtClean="0"/>
              <a:t>7/9/2019</a:t>
            </a:fld>
            <a:endParaRPr lang="en-US"/>
          </a:p>
        </p:txBody>
      </p:sp>
      <p:sp>
        <p:nvSpPr>
          <p:cNvPr id="4" name="Footer Placeholder 3">
            <a:extLst>
              <a:ext uri="{FF2B5EF4-FFF2-40B4-BE49-F238E27FC236}">
                <a16:creationId xmlns:a16="http://schemas.microsoft.com/office/drawing/2014/main" id="{73D23804-6787-4C47-83CC-CEE37ACC7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0255BF-1843-4371-AB28-0194148BD7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A3CF8E-740D-4AFF-8325-AAF921D7203B}" type="slidenum">
              <a:rPr lang="en-US" smtClean="0"/>
              <a:t>‹#›</a:t>
            </a:fld>
            <a:endParaRPr lang="en-US"/>
          </a:p>
        </p:txBody>
      </p:sp>
    </p:spTree>
    <p:extLst>
      <p:ext uri="{BB962C8B-B14F-4D97-AF65-F5344CB8AC3E}">
        <p14:creationId xmlns:p14="http://schemas.microsoft.com/office/powerpoint/2010/main" val="1407235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DA84C-2DC3-4D27-899A-9D79D1BC16E7}"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36FF6-01EC-46B0-B209-AABDDD6C854C}" type="slidenum">
              <a:rPr lang="en-US" smtClean="0"/>
              <a:t>‹#›</a:t>
            </a:fld>
            <a:endParaRPr lang="en-US"/>
          </a:p>
        </p:txBody>
      </p:sp>
    </p:spTree>
    <p:extLst>
      <p:ext uri="{BB962C8B-B14F-4D97-AF65-F5344CB8AC3E}">
        <p14:creationId xmlns:p14="http://schemas.microsoft.com/office/powerpoint/2010/main" val="393685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a:extLst>
              <a:ext uri="{FF2B5EF4-FFF2-40B4-BE49-F238E27FC236}">
                <a16:creationId xmlns:a16="http://schemas.microsoft.com/office/drawing/2014/main" id="{7E3BB811-B60D-4244-94A8-61998478EC94}"/>
              </a:ext>
            </a:extLst>
          </p:cNvPr>
          <p:cNvSpPr>
            <a:spLocks noGrp="1" noChangeArrowheads="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2314F0-E379-4C6F-A8EE-E02C5668C1B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25603" name="Rectangle 2">
            <a:extLst>
              <a:ext uri="{FF2B5EF4-FFF2-40B4-BE49-F238E27FC236}">
                <a16:creationId xmlns:a16="http://schemas.microsoft.com/office/drawing/2014/main" id="{3E38CC67-D493-425B-ACAC-64AD18B482C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DF7C790-A4CF-407D-9867-D2384B49F689}"/>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BD88F1BF-A46C-44DB-A7E2-0C46FE74A7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397D61-06A9-43B3-A52C-83E95E48AE4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01379" name="Rectangle 2">
            <a:extLst>
              <a:ext uri="{FF2B5EF4-FFF2-40B4-BE49-F238E27FC236}">
                <a16:creationId xmlns:a16="http://schemas.microsoft.com/office/drawing/2014/main" id="{1F4C6FE8-67C0-4EED-8C7F-BE8B41826409}"/>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4FFD091E-6C3C-4172-BDE7-10170ECD57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2CDAF3F7-DFD1-4B9F-A52E-1E10B63A0F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D63CFB-CBED-44D2-87BA-7C2045862B2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03427" name="Rectangle 2">
            <a:extLst>
              <a:ext uri="{FF2B5EF4-FFF2-40B4-BE49-F238E27FC236}">
                <a16:creationId xmlns:a16="http://schemas.microsoft.com/office/drawing/2014/main" id="{15CED594-474E-45A4-A3F3-953D07A84AF5}"/>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08E448B4-F554-4928-99A2-FD8B13B609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488D5952-367C-4BB1-8AEF-149AF7FFE6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BE2C25-02AB-44A4-BE3F-88225F5176E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05475" name="Rectangle 2">
            <a:extLst>
              <a:ext uri="{FF2B5EF4-FFF2-40B4-BE49-F238E27FC236}">
                <a16:creationId xmlns:a16="http://schemas.microsoft.com/office/drawing/2014/main" id="{97A2B722-F7DC-4CC9-9970-A8BB23868395}"/>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885F2A8E-15A2-4BFC-BE2B-1A6508AAC6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279AB7E3-A60E-4CCB-A88B-B950521A8C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CF2F57-DA0D-4C7D-9F07-1B5A7D13E35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07523" name="Rectangle 2">
            <a:extLst>
              <a:ext uri="{FF2B5EF4-FFF2-40B4-BE49-F238E27FC236}">
                <a16:creationId xmlns:a16="http://schemas.microsoft.com/office/drawing/2014/main" id="{8C2AA6E7-B59F-480C-AE48-7BD38D9AE6F2}"/>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24669077-3A0D-427E-A513-6A64D34774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58AE2CF2-84C5-4FB2-A791-B5F872A6FB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620C4-BEB7-475B-99EF-99EC16AB129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09571" name="Rectangle 2">
            <a:extLst>
              <a:ext uri="{FF2B5EF4-FFF2-40B4-BE49-F238E27FC236}">
                <a16:creationId xmlns:a16="http://schemas.microsoft.com/office/drawing/2014/main" id="{5A01B82E-C394-49D1-9572-03CE309BF2E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CD40E7B4-CA17-4197-BF96-0BC3266DBA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AF2FE200-C87D-4178-892F-40CE148F96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E14FE1-287E-4620-99F5-89C68078DC6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11619" name="Rectangle 2">
            <a:extLst>
              <a:ext uri="{FF2B5EF4-FFF2-40B4-BE49-F238E27FC236}">
                <a16:creationId xmlns:a16="http://schemas.microsoft.com/office/drawing/2014/main" id="{EAE26321-405B-46D4-A8E6-986CF1A00044}"/>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138EEBD0-6986-47D1-AA8E-18153DCE47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74BFD119-5502-4D24-B715-FC5623ACB7E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F3D3B-2492-47B5-A211-4CC150E6F10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13667" name="Rectangle 2">
            <a:extLst>
              <a:ext uri="{FF2B5EF4-FFF2-40B4-BE49-F238E27FC236}">
                <a16:creationId xmlns:a16="http://schemas.microsoft.com/office/drawing/2014/main" id="{7F9C6FF4-0155-440A-85C2-B6F3E3F0CD1A}"/>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BC43EBFC-7A59-45CB-B75E-A097116B32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372CF609-B84E-4844-BB87-CDF6CDE86B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D7FEC7-CDFF-47E3-8BB2-56C966D576B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15715" name="Rectangle 2">
            <a:extLst>
              <a:ext uri="{FF2B5EF4-FFF2-40B4-BE49-F238E27FC236}">
                <a16:creationId xmlns:a16="http://schemas.microsoft.com/office/drawing/2014/main" id="{AE417C7F-7210-40E0-9639-AE2FBE31851E}"/>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5D9986A1-DBCA-43D3-BA92-4B15A86631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8FE30FD-4766-4325-93AF-F220BB3195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3F8BD-7C79-473A-A9DB-0E73C304CA7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17763" name="Rectangle 2">
            <a:extLst>
              <a:ext uri="{FF2B5EF4-FFF2-40B4-BE49-F238E27FC236}">
                <a16:creationId xmlns:a16="http://schemas.microsoft.com/office/drawing/2014/main" id="{7953F8BA-DE8C-47CC-AF0E-95D8F8A4946A}"/>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5DCEE466-A968-4CD6-B5FB-FF1990EA97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3D80AC69-4085-4B53-B7FD-949D716A53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8469A7-FA87-4E59-8948-5B48FA8E306D}"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19811" name="Rectangle 2">
            <a:extLst>
              <a:ext uri="{FF2B5EF4-FFF2-40B4-BE49-F238E27FC236}">
                <a16:creationId xmlns:a16="http://schemas.microsoft.com/office/drawing/2014/main" id="{DB7E8D44-EC61-497F-A12B-E54DFE857240}"/>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25D93726-8B70-411A-B000-3F94334373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B89C96DD-7DBD-4EF0-B8AF-2FCA3DC8C7F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BFF55F4-B391-42B3-A017-5E9149E6D5ED}" type="slidenum">
              <a:rPr lang="en-US" altLang="en-US" sz="1200" smtClean="0"/>
              <a:pPr/>
              <a:t>60</a:t>
            </a:fld>
            <a:endParaRPr lang="en-US" altLang="en-US" sz="1200"/>
          </a:p>
        </p:txBody>
      </p:sp>
      <p:sp>
        <p:nvSpPr>
          <p:cNvPr id="100355" name="Rectangle 2">
            <a:extLst>
              <a:ext uri="{FF2B5EF4-FFF2-40B4-BE49-F238E27FC236}">
                <a16:creationId xmlns:a16="http://schemas.microsoft.com/office/drawing/2014/main" id="{C5A2C01B-6762-4744-9D11-44A13C75E5E4}"/>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4222FF7C-C621-4DF6-93CE-51609A1E81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238965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7FC7F396-2F48-4159-88F2-FDE1E9CFE4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4189BC-D8A6-4FB8-8886-6650D4A94AE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21859" name="Rectangle 2">
            <a:extLst>
              <a:ext uri="{FF2B5EF4-FFF2-40B4-BE49-F238E27FC236}">
                <a16:creationId xmlns:a16="http://schemas.microsoft.com/office/drawing/2014/main" id="{591B3FF3-0808-45C5-80FB-33F23A8238A9}"/>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9F2A3F5-78AD-4B5E-9920-703EB6E7E1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B820A71C-0F03-4F4D-89CE-F243A8A844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2CD179-0BB6-4B47-B5FF-FBBEEC3F2A6E}"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23907" name="Rectangle 2">
            <a:extLst>
              <a:ext uri="{FF2B5EF4-FFF2-40B4-BE49-F238E27FC236}">
                <a16:creationId xmlns:a16="http://schemas.microsoft.com/office/drawing/2014/main" id="{75886ED3-D743-4C66-9BE4-DDB19EC32AE5}"/>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02280B84-EE7F-482E-9726-DD010B7152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44B80516-99D9-46BB-83B0-D51449B350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C1251D-AC07-401E-A627-E2659317A1E8}"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25955" name="Rectangle 2">
            <a:extLst>
              <a:ext uri="{FF2B5EF4-FFF2-40B4-BE49-F238E27FC236}">
                <a16:creationId xmlns:a16="http://schemas.microsoft.com/office/drawing/2014/main" id="{0AA57BE6-1FA0-4415-9828-174603627F32}"/>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DA8CD6F9-B045-4D89-AF20-DABB77F93E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DB188AA-B195-4A84-A7F7-01E588CA4E3F}"/>
              </a:ext>
            </a:extLst>
          </p:cNvPr>
          <p:cNvSpPr>
            <a:spLocks noGrp="1" noChangeArrowheads="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666AE9-C94D-40B3-A115-C5B2B171E50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28003" name="Rectangle 2">
            <a:extLst>
              <a:ext uri="{FF2B5EF4-FFF2-40B4-BE49-F238E27FC236}">
                <a16:creationId xmlns:a16="http://schemas.microsoft.com/office/drawing/2014/main" id="{A6E5A413-8D89-46CD-9210-58551E3CE374}"/>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531A620C-1DB1-4707-9884-DECF6D3CB71B}"/>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F238F9B3-BD6C-43BB-9615-8F07AD2284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468E06-7F85-4C5B-9FB4-AF56063A2A8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30051" name="Rectangle 2">
            <a:extLst>
              <a:ext uri="{FF2B5EF4-FFF2-40B4-BE49-F238E27FC236}">
                <a16:creationId xmlns:a16="http://schemas.microsoft.com/office/drawing/2014/main" id="{F7433652-1E99-48EC-9C5E-46AFFBB16C1A}"/>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70AB8F12-4097-48EF-86DE-BF6295C2A0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40C84D22-C1C0-4D9B-80E9-0D160964AB91}"/>
              </a:ext>
            </a:extLst>
          </p:cNvPr>
          <p:cNvSpPr>
            <a:spLocks noGrp="1" noChangeArrowheads="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0E7EA8-5ADB-4260-B2D1-A00F433FBB0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33123" name="Rectangle 2">
            <a:extLst>
              <a:ext uri="{FF2B5EF4-FFF2-40B4-BE49-F238E27FC236}">
                <a16:creationId xmlns:a16="http://schemas.microsoft.com/office/drawing/2014/main" id="{9B79FBD8-42B1-4B04-AA9E-CB2044F9DC76}"/>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8FEAFA65-BEDF-489A-ACFC-FC50B3FA94A5}"/>
              </a:ext>
            </a:extLst>
          </p:cNvPr>
          <p:cNvSpPr>
            <a:spLocks noGrp="1" noChangeArrowheads="1"/>
          </p:cNvSpPr>
          <p:nvPr>
            <p:ph type="body" idx="1"/>
          </p:nvPr>
        </p:nvSpPr>
        <p:spPr>
          <a:noFill/>
        </p:spPr>
        <p:txBody>
          <a:bodyPr/>
          <a:lstStyle/>
          <a:p>
            <a:endParaRPr lang="en-US" altLang="en-US">
              <a:latin typeface="Times"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675BF142-D49A-4595-B20D-952F52141071}"/>
              </a:ext>
            </a:extLst>
          </p:cNvPr>
          <p:cNvSpPr>
            <a:spLocks noGrp="1" noChangeArrowheads="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1FCD9D-472F-40D2-A24E-7DCDFE9D94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35171" name="Rectangle 2">
            <a:extLst>
              <a:ext uri="{FF2B5EF4-FFF2-40B4-BE49-F238E27FC236}">
                <a16:creationId xmlns:a16="http://schemas.microsoft.com/office/drawing/2014/main" id="{6321BBBD-29C4-4F17-835D-DD72A306718E}"/>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F0960A40-0842-43CE-A932-1E78D38E862D}"/>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65B9950C-F2F0-4D15-BC86-4F66BE51A5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92E191-0CD4-4BA1-A61B-B1B802DC70F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138243" name="Rectangle 2">
            <a:extLst>
              <a:ext uri="{FF2B5EF4-FFF2-40B4-BE49-F238E27FC236}">
                <a16:creationId xmlns:a16="http://schemas.microsoft.com/office/drawing/2014/main" id="{42D363EF-9052-4176-88C0-3CD71234A07D}"/>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AE4A81F5-3744-49A8-BAC6-01F9FA1110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4387A9C0-6F87-4E8A-83AC-F5D96CC570EF}"/>
              </a:ext>
            </a:extLst>
          </p:cNvPr>
          <p:cNvSpPr>
            <a:spLocks noGrp="1" noChangeArrowheads="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D15FBA-DC8F-42D2-9A04-F4F494C8D7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40291" name="Rectangle 2">
            <a:extLst>
              <a:ext uri="{FF2B5EF4-FFF2-40B4-BE49-F238E27FC236}">
                <a16:creationId xmlns:a16="http://schemas.microsoft.com/office/drawing/2014/main" id="{263B6E7A-1F6D-41BA-9A7A-91A3F884D8F2}"/>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CFF5D128-43EA-4D52-85BD-644BE4C533DF}"/>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98E0DD5-9D69-4A5F-B98F-8B03B77C86D8}"/>
              </a:ext>
            </a:extLst>
          </p:cNvPr>
          <p:cNvSpPr>
            <a:spLocks noGrp="1" noChangeArrowheads="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9F6F1B-4D3C-4096-B88F-42BA89F7C89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42339" name="Rectangle 2">
            <a:extLst>
              <a:ext uri="{FF2B5EF4-FFF2-40B4-BE49-F238E27FC236}">
                <a16:creationId xmlns:a16="http://schemas.microsoft.com/office/drawing/2014/main" id="{1C129D79-1A3F-40EB-A99B-0D649B98EEF2}"/>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5904589A-FAEE-4E5B-AAD0-959C066C60C9}"/>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B44B26A0-EF5B-4074-B65F-E1EE28CDE3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B831D5E5-04E5-4360-A9FC-869BCA7751EA}" type="slidenum">
              <a:rPr lang="en-US" altLang="en-US" sz="1200" smtClean="0"/>
              <a:pPr/>
              <a:t>61</a:t>
            </a:fld>
            <a:endParaRPr lang="en-US" altLang="en-US" sz="1200"/>
          </a:p>
        </p:txBody>
      </p:sp>
      <p:sp>
        <p:nvSpPr>
          <p:cNvPr id="112643" name="Rectangle 2">
            <a:extLst>
              <a:ext uri="{FF2B5EF4-FFF2-40B4-BE49-F238E27FC236}">
                <a16:creationId xmlns:a16="http://schemas.microsoft.com/office/drawing/2014/main" id="{C734ADCC-E5C7-4B27-9F9B-96263FC90971}"/>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9B0D03FA-7560-4D84-A59A-7A4C4C43AE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54175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4EEDDD2-67A6-48F2-9D13-E787D38684A1}"/>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65CB5CFA-FDAA-48B9-83B9-2883B5E4DDF8}"/>
              </a:ext>
            </a:extLst>
          </p:cNvPr>
          <p:cNvSpPr>
            <a:spLocks noGrp="1" noChangeArrowheads="1"/>
          </p:cNvSpPr>
          <p:nvPr>
            <p:ph type="body" idx="1"/>
          </p:nvPr>
        </p:nvSpPr>
        <p:spPr>
          <a:noFill/>
        </p:spPr>
        <p:txBody>
          <a:bodyPr/>
          <a:lstStyle/>
          <a:p>
            <a:endParaRPr lang="en-US" altLang="en-US"/>
          </a:p>
        </p:txBody>
      </p:sp>
      <p:sp>
        <p:nvSpPr>
          <p:cNvPr id="52228" name="Slide Number Placeholder 3">
            <a:extLst>
              <a:ext uri="{FF2B5EF4-FFF2-40B4-BE49-F238E27FC236}">
                <a16:creationId xmlns:a16="http://schemas.microsoft.com/office/drawing/2014/main" id="{CD7BA184-75C2-4DE4-AE73-8174633A286D}"/>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CEB43-9537-487F-A5A3-A286B95F7C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3B48E01-467C-4558-9A31-33757BB287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DC4682-DA9D-47F5-ADA9-5C17F1C122A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91139" name="Rectangle 2">
            <a:extLst>
              <a:ext uri="{FF2B5EF4-FFF2-40B4-BE49-F238E27FC236}">
                <a16:creationId xmlns:a16="http://schemas.microsoft.com/office/drawing/2014/main" id="{78C67E70-E17B-4B79-A9C8-9CDDEC298A9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E1FF4C77-7898-4E59-BF2C-27666B19FC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E1B55B18-D5E4-4447-96FA-93BCE9C847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8BCFF-07B5-48D2-B913-3F4F807D8B1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93187" name="Rectangle 2">
            <a:extLst>
              <a:ext uri="{FF2B5EF4-FFF2-40B4-BE49-F238E27FC236}">
                <a16:creationId xmlns:a16="http://schemas.microsoft.com/office/drawing/2014/main" id="{5E47EB0F-C70B-46C8-9836-BC82BDFDE137}"/>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01752B1-28DB-4BB2-AFC0-C0CBAA7469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C5D00DB-C4C1-43D9-8422-7E66C1DEBE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2594CC-2F0F-4D89-BB4F-8673905FED9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95235" name="Rectangle 2">
            <a:extLst>
              <a:ext uri="{FF2B5EF4-FFF2-40B4-BE49-F238E27FC236}">
                <a16:creationId xmlns:a16="http://schemas.microsoft.com/office/drawing/2014/main" id="{792B8828-513C-4A0C-8780-F071E7AD9298}"/>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45BB9A77-24EC-4BD9-A41A-47B83415DC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7E5E9792-6E4E-47AB-990B-E31C0A9EAF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64FE9-EE13-4CCA-8592-02A0141ED97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97283" name="Rectangle 2">
            <a:extLst>
              <a:ext uri="{FF2B5EF4-FFF2-40B4-BE49-F238E27FC236}">
                <a16:creationId xmlns:a16="http://schemas.microsoft.com/office/drawing/2014/main" id="{98E20A6A-C38A-4012-A1F7-9F6156CD6564}"/>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B1791133-7CE2-4BF2-B9DE-AF512F4A74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608F6E78-0248-4E32-8B87-AB3145D43A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AF2AAA-BC2E-4B3C-B729-08ECC5C00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Times New Roman" panose="02020603050405020304" pitchFamily="18" charset="0"/>
            </a:endParaRPr>
          </a:p>
        </p:txBody>
      </p:sp>
      <p:sp>
        <p:nvSpPr>
          <p:cNvPr id="99331" name="Rectangle 2">
            <a:extLst>
              <a:ext uri="{FF2B5EF4-FFF2-40B4-BE49-F238E27FC236}">
                <a16:creationId xmlns:a16="http://schemas.microsoft.com/office/drawing/2014/main" id="{6B1E3094-8708-4A8A-B4A5-37AF9A7B5FBF}"/>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CD2EEE51-A552-4280-81A7-64EB5B441B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6169" name="Rectangle 25"/>
          <p:cNvSpPr>
            <a:spLocks noGrp="1" noChangeArrowheads="1"/>
          </p:cNvSpPr>
          <p:nvPr>
            <p:ph type="ctrTitle"/>
          </p:nvPr>
        </p:nvSpPr>
        <p:spPr>
          <a:xfrm>
            <a:off x="914400" y="533400"/>
            <a:ext cx="10464800" cy="1752600"/>
          </a:xfrm>
        </p:spPr>
        <p:txBody>
          <a:bodyPr/>
          <a:lstStyle>
            <a:lvl1pPr algn="ctr">
              <a:defRPr sz="5400"/>
            </a:lvl1pPr>
          </a:lstStyle>
          <a:p>
            <a:pPr lvl="0"/>
            <a:r>
              <a:rPr lang="en-US" altLang="en-US" noProof="0"/>
              <a:t>Click to edit Master title style</a:t>
            </a:r>
          </a:p>
        </p:txBody>
      </p:sp>
      <p:sp>
        <p:nvSpPr>
          <p:cNvPr id="3" name="Rectangle 27">
            <a:extLst>
              <a:ext uri="{FF2B5EF4-FFF2-40B4-BE49-F238E27FC236}">
                <a16:creationId xmlns:a16="http://schemas.microsoft.com/office/drawing/2014/main" id="{2B6178D0-8213-4CFE-9D52-4C7B55D06608}"/>
              </a:ext>
            </a:extLst>
          </p:cNvPr>
          <p:cNvSpPr>
            <a:spLocks noGrp="1" noChangeArrowheads="1"/>
          </p:cNvSpPr>
          <p:nvPr>
            <p:ph type="dt" sz="half" idx="10"/>
          </p:nvPr>
        </p:nvSpPr>
        <p:spPr/>
        <p:txBody>
          <a:bodyPr/>
          <a:lstStyle>
            <a:lvl1pPr>
              <a:defRPr b="0"/>
            </a:lvl1pPr>
          </a:lstStyle>
          <a:p>
            <a:pPr>
              <a:defRPr/>
            </a:pPr>
            <a:endParaRPr lang="en-US" altLang="en-US"/>
          </a:p>
        </p:txBody>
      </p:sp>
      <p:sp>
        <p:nvSpPr>
          <p:cNvPr id="4" name="Rectangle 28">
            <a:extLst>
              <a:ext uri="{FF2B5EF4-FFF2-40B4-BE49-F238E27FC236}">
                <a16:creationId xmlns:a16="http://schemas.microsoft.com/office/drawing/2014/main" id="{E8C5895E-6F26-4923-9A4E-A6623F6E5ED7}"/>
              </a:ext>
            </a:extLst>
          </p:cNvPr>
          <p:cNvSpPr>
            <a:spLocks noGrp="1" noChangeArrowheads="1"/>
          </p:cNvSpPr>
          <p:nvPr>
            <p:ph type="ftr" sz="quarter" idx="11"/>
          </p:nvPr>
        </p:nvSpPr>
        <p:spPr>
          <a:xfrm>
            <a:off x="4165600" y="6248400"/>
            <a:ext cx="3860800" cy="457200"/>
          </a:xfrm>
        </p:spPr>
        <p:txBody>
          <a:bodyPr/>
          <a:lstStyle>
            <a:lvl1pPr algn="ctr">
              <a:defRPr b="0"/>
            </a:lvl1pPr>
          </a:lstStyle>
          <a:p>
            <a:pPr>
              <a:defRPr/>
            </a:pPr>
            <a:r>
              <a:rPr lang="en-US" altLang="en-US"/>
              <a:t>Command &amp; Leadership</a:t>
            </a:r>
          </a:p>
        </p:txBody>
      </p:sp>
      <p:sp>
        <p:nvSpPr>
          <p:cNvPr id="5" name="Rectangle 29">
            <a:extLst>
              <a:ext uri="{FF2B5EF4-FFF2-40B4-BE49-F238E27FC236}">
                <a16:creationId xmlns:a16="http://schemas.microsoft.com/office/drawing/2014/main" id="{8C97A29C-1ABB-4C17-B6EB-1052509CD37E}"/>
              </a:ext>
            </a:extLst>
          </p:cNvPr>
          <p:cNvSpPr>
            <a:spLocks noGrp="1" noChangeArrowheads="1"/>
          </p:cNvSpPr>
          <p:nvPr>
            <p:ph type="sldNum" sz="quarter" idx="12"/>
          </p:nvPr>
        </p:nvSpPr>
        <p:spPr bwMode="auto">
          <a:xfrm>
            <a:off x="87376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effectLst/>
                <a:latin typeface="Times New Roman" panose="02020603050405020304" pitchFamily="18" charset="0"/>
              </a:defRPr>
            </a:lvl1pPr>
          </a:lstStyle>
          <a:p>
            <a:pPr>
              <a:defRPr/>
            </a:pPr>
            <a:fld id="{1C77DB81-E1F4-45D9-9ECE-B877807A8CE5}" type="slidenum">
              <a:rPr lang="en-US" altLang="en-US"/>
              <a:pPr>
                <a:defRPr/>
              </a:pPr>
              <a:t>‹#›</a:t>
            </a:fld>
            <a:endParaRPr lang="en-US" altLang="en-US"/>
          </a:p>
        </p:txBody>
      </p:sp>
    </p:spTree>
    <p:extLst>
      <p:ext uri="{BB962C8B-B14F-4D97-AF65-F5344CB8AC3E}">
        <p14:creationId xmlns:p14="http://schemas.microsoft.com/office/powerpoint/2010/main" val="819615382"/>
      </p:ext>
    </p:extLst>
  </p:cSld>
  <p:clrMapOvr>
    <a:masterClrMapping/>
  </p:clrMapOvr>
  <p:transition spd="med">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D7BA8483-7374-464E-A90D-E0CCFAD6A3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4">
            <a:extLst>
              <a:ext uri="{FF2B5EF4-FFF2-40B4-BE49-F238E27FC236}">
                <a16:creationId xmlns:a16="http://schemas.microsoft.com/office/drawing/2014/main" id="{87D4C232-3A7A-408E-8F6C-6950CD801F5B}"/>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382131490"/>
      </p:ext>
    </p:extLst>
  </p:cSld>
  <p:clrMapOvr>
    <a:masterClrMapping/>
  </p:clrMapOvr>
  <p:transition spd="med">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228600"/>
            <a:ext cx="2870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28600"/>
            <a:ext cx="8407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a:extLst>
              <a:ext uri="{FF2B5EF4-FFF2-40B4-BE49-F238E27FC236}">
                <a16:creationId xmlns:a16="http://schemas.microsoft.com/office/drawing/2014/main" id="{E569F8DE-7E06-437A-94C3-73DA20A0F8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4">
            <a:extLst>
              <a:ext uri="{FF2B5EF4-FFF2-40B4-BE49-F238E27FC236}">
                <a16:creationId xmlns:a16="http://schemas.microsoft.com/office/drawing/2014/main" id="{D3755579-2154-45F4-AC60-2E38157995DA}"/>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3834216161"/>
      </p:ext>
    </p:extLst>
  </p:cSld>
  <p:clrMapOvr>
    <a:masterClrMapping/>
  </p:clrMapOvr>
  <p:transition spd="med">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8999EC4-908E-4659-BA30-74DFCD525C7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46A0FC7-A624-4F7D-AEA4-E9EE9B0E970E}"/>
              </a:ext>
            </a:extLst>
          </p:cNvPr>
          <p:cNvSpPr>
            <a:spLocks noGrp="1"/>
          </p:cNvSpPr>
          <p:nvPr>
            <p:ph type="ftr" sz="quarter" idx="11"/>
          </p:nvPr>
        </p:nvSpPr>
        <p:spPr/>
        <p:txBody>
          <a:bodyPr/>
          <a:lstStyle>
            <a:lvl1pPr>
              <a:defRPr/>
            </a:lvl1pPr>
          </a:lstStyle>
          <a:p>
            <a:pPr>
              <a:defRPr/>
            </a:pPr>
            <a:r>
              <a:rPr lang="en-US"/>
              <a:t>Command &amp; Leadership</a:t>
            </a:r>
          </a:p>
        </p:txBody>
      </p:sp>
      <p:sp>
        <p:nvSpPr>
          <p:cNvPr id="6" name="Slide Number Placeholder 5">
            <a:extLst>
              <a:ext uri="{FF2B5EF4-FFF2-40B4-BE49-F238E27FC236}">
                <a16:creationId xmlns:a16="http://schemas.microsoft.com/office/drawing/2014/main" id="{ABCD0ED1-8DF1-4963-9B76-D48FA1C209EF}"/>
              </a:ext>
            </a:extLst>
          </p:cNvPr>
          <p:cNvSpPr>
            <a:spLocks noGrp="1"/>
          </p:cNvSpPr>
          <p:nvPr>
            <p:ph type="sldNum" sz="quarter" idx="12"/>
          </p:nvPr>
        </p:nvSpPr>
        <p:spPr>
          <a:xfrm>
            <a:off x="8737600" y="6356351"/>
            <a:ext cx="2844800" cy="365125"/>
          </a:xfrm>
          <a:prstGeom prst="rect">
            <a:avLst/>
          </a:prstGeom>
        </p:spPr>
        <p:txBody>
          <a:bodyPr/>
          <a:lstStyle>
            <a:lvl1pPr eaLnBrk="1" hangingPunct="1">
              <a:defRPr>
                <a:effectLst>
                  <a:outerShdw blurRad="38100" dist="38100" dir="2700000" algn="tl">
                    <a:srgbClr val="000000">
                      <a:alpha val="43137"/>
                    </a:srgbClr>
                  </a:outerShdw>
                </a:effectLst>
              </a:defRPr>
            </a:lvl1pPr>
          </a:lstStyle>
          <a:p>
            <a:pPr>
              <a:defRPr/>
            </a:pPr>
            <a:fld id="{1361F7AE-5820-408E-852C-8A227526F194}" type="slidenum">
              <a:rPr lang="en-US"/>
              <a:pPr>
                <a:defRPr/>
              </a:pPr>
              <a:t>‹#›</a:t>
            </a:fld>
            <a:endParaRPr lang="en-US"/>
          </a:p>
        </p:txBody>
      </p:sp>
    </p:spTree>
    <p:extLst>
      <p:ext uri="{BB962C8B-B14F-4D97-AF65-F5344CB8AC3E}">
        <p14:creationId xmlns:p14="http://schemas.microsoft.com/office/powerpoint/2010/main" val="311961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121" name="Rectangle 25"/>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4122" name="Rectangle 26"/>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27">
            <a:extLst>
              <a:ext uri="{FF2B5EF4-FFF2-40B4-BE49-F238E27FC236}">
                <a16:creationId xmlns:a16="http://schemas.microsoft.com/office/drawing/2014/main" id="{0653119A-ED77-4FA9-B828-5DCDDA383D9A}"/>
              </a:ext>
            </a:extLst>
          </p:cNvPr>
          <p:cNvSpPr>
            <a:spLocks noGrp="1" noChangeArrowheads="1"/>
          </p:cNvSpPr>
          <p:nvPr>
            <p:ph type="dt" sz="half" idx="10"/>
          </p:nvPr>
        </p:nvSpPr>
        <p:spPr/>
        <p:txBody>
          <a:bodyPr/>
          <a:lstStyle>
            <a:lvl1pPr>
              <a:defRPr b="0">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5" name="Rectangle 28">
            <a:extLst>
              <a:ext uri="{FF2B5EF4-FFF2-40B4-BE49-F238E27FC236}">
                <a16:creationId xmlns:a16="http://schemas.microsoft.com/office/drawing/2014/main" id="{A7211819-F793-4CDB-B022-1CE99D6834EE}"/>
              </a:ext>
            </a:extLst>
          </p:cNvPr>
          <p:cNvSpPr>
            <a:spLocks noGrp="1" noChangeArrowheads="1"/>
          </p:cNvSpPr>
          <p:nvPr>
            <p:ph type="ftr" sz="quarter" idx="11"/>
          </p:nvPr>
        </p:nvSpPr>
        <p:spPr/>
        <p:txBody>
          <a:bodyPr/>
          <a:lstStyle>
            <a:lvl1pPr>
              <a:defRPr b="0">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6" name="Rectangle 29">
            <a:extLst>
              <a:ext uri="{FF2B5EF4-FFF2-40B4-BE49-F238E27FC236}">
                <a16:creationId xmlns:a16="http://schemas.microsoft.com/office/drawing/2014/main" id="{E4951071-EA74-4F2D-8EDB-82B3533534F0}"/>
              </a:ext>
            </a:extLst>
          </p:cNvPr>
          <p:cNvSpPr>
            <a:spLocks noGrp="1" noChangeArrowheads="1"/>
          </p:cNvSpPr>
          <p:nvPr>
            <p:ph type="sldNum" sz="quarter" idx="12"/>
          </p:nvPr>
        </p:nvSpPr>
        <p:spPr/>
        <p:txBody>
          <a:bodyPr/>
          <a:lstStyle>
            <a:lvl1pPr>
              <a:defRPr b="0">
                <a:effectLst>
                  <a:outerShdw blurRad="38100" dist="38100" dir="2700000" algn="tl">
                    <a:srgbClr val="FFFFFF"/>
                  </a:outerShdw>
                </a:effectLst>
                <a:cs typeface="Times New Roman" panose="02020603050405020304" pitchFamily="18" charset="0"/>
              </a:defRPr>
            </a:lvl1pPr>
          </a:lstStyle>
          <a:p>
            <a:pPr>
              <a:defRPr/>
            </a:pPr>
            <a:fld id="{790B1B74-5A80-434C-B263-46EEF64245B2}" type="slidenum">
              <a:rPr lang="en-US" altLang="en-US"/>
              <a:pPr>
                <a:defRPr/>
              </a:pPr>
              <a:t>‹#›</a:t>
            </a:fld>
            <a:endParaRPr lang="en-US" altLang="en-US"/>
          </a:p>
        </p:txBody>
      </p:sp>
    </p:spTree>
    <p:extLst>
      <p:ext uri="{BB962C8B-B14F-4D97-AF65-F5344CB8AC3E}">
        <p14:creationId xmlns:p14="http://schemas.microsoft.com/office/powerpoint/2010/main" val="4285362950"/>
      </p:ext>
    </p:extLst>
  </p:cSld>
  <p:clrMapOvr>
    <a:masterClrMapping/>
  </p:clrMapOvr>
  <p:transition spd="med">
    <p:pull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ED19E-CE4C-463A-A097-F56D0972F308}"/>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ACA33B92-9D32-4D2B-AC5A-9534EEF84503}"/>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6" name="Slide Number Placeholder 5">
            <a:extLst>
              <a:ext uri="{FF2B5EF4-FFF2-40B4-BE49-F238E27FC236}">
                <a16:creationId xmlns:a16="http://schemas.microsoft.com/office/drawing/2014/main" id="{51D7CB4A-FB50-43E7-B5AC-130B9EF53B72}"/>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57AF9639-A8E1-4A78-A769-732C07941244}" type="slidenum">
              <a:rPr lang="en-US" altLang="en-US"/>
              <a:pPr>
                <a:defRPr/>
              </a:pPr>
              <a:t>‹#›</a:t>
            </a:fld>
            <a:endParaRPr lang="en-US" altLang="en-US"/>
          </a:p>
        </p:txBody>
      </p:sp>
    </p:spTree>
    <p:extLst>
      <p:ext uri="{BB962C8B-B14F-4D97-AF65-F5344CB8AC3E}">
        <p14:creationId xmlns:p14="http://schemas.microsoft.com/office/powerpoint/2010/main" val="2130211233"/>
      </p:ext>
    </p:extLst>
  </p:cSld>
  <p:clrMapOvr>
    <a:masterClrMapping/>
  </p:clrMapOvr>
  <p:transition spd="med">
    <p:pull dir="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1E8BDA5-33AE-43E9-BE14-15BE0E423AF2}"/>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51C43B41-6D57-4742-A4F8-F55C8BE30D7C}"/>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6" name="Slide Number Placeholder 5">
            <a:extLst>
              <a:ext uri="{FF2B5EF4-FFF2-40B4-BE49-F238E27FC236}">
                <a16:creationId xmlns:a16="http://schemas.microsoft.com/office/drawing/2014/main" id="{33252CB0-63F3-413F-85EF-5368C6F35998}"/>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6935E732-17EE-49B9-A141-8F659021CCB9}" type="slidenum">
              <a:rPr lang="en-US" altLang="en-US"/>
              <a:pPr>
                <a:defRPr/>
              </a:pPr>
              <a:t>‹#›</a:t>
            </a:fld>
            <a:endParaRPr lang="en-US" altLang="en-US"/>
          </a:p>
        </p:txBody>
      </p:sp>
    </p:spTree>
    <p:extLst>
      <p:ext uri="{BB962C8B-B14F-4D97-AF65-F5344CB8AC3E}">
        <p14:creationId xmlns:p14="http://schemas.microsoft.com/office/powerpoint/2010/main" val="2285074842"/>
      </p:ext>
    </p:extLst>
  </p:cSld>
  <p:clrMapOvr>
    <a:masterClrMapping/>
  </p:clrMapOvr>
  <p:transition spd="med">
    <p:pull dir="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47800"/>
            <a:ext cx="5283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447800"/>
            <a:ext cx="5283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143400-417D-4113-B081-860CAB4FEC00}"/>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548B0B1D-3EE1-48EF-8EFF-9DF91D29B3AD}"/>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7" name="Slide Number Placeholder 6">
            <a:extLst>
              <a:ext uri="{FF2B5EF4-FFF2-40B4-BE49-F238E27FC236}">
                <a16:creationId xmlns:a16="http://schemas.microsoft.com/office/drawing/2014/main" id="{38172262-A760-4FED-88D3-0BE87B9F14E9}"/>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02B8164E-60D7-4ED2-95AB-C2E90AE70A39}" type="slidenum">
              <a:rPr lang="en-US" altLang="en-US"/>
              <a:pPr>
                <a:defRPr/>
              </a:pPr>
              <a:t>‹#›</a:t>
            </a:fld>
            <a:endParaRPr lang="en-US" altLang="en-US"/>
          </a:p>
        </p:txBody>
      </p:sp>
    </p:spTree>
    <p:extLst>
      <p:ext uri="{BB962C8B-B14F-4D97-AF65-F5344CB8AC3E}">
        <p14:creationId xmlns:p14="http://schemas.microsoft.com/office/powerpoint/2010/main" val="3330235484"/>
      </p:ext>
    </p:extLst>
  </p:cSld>
  <p:clrMapOvr>
    <a:masterClrMapping/>
  </p:clrMapOvr>
  <p:transition spd="med">
    <p:pull dir="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E749F9-519A-4CD0-848C-6FFA1A5EED8C}"/>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8" name="Footer Placeholder 7">
            <a:extLst>
              <a:ext uri="{FF2B5EF4-FFF2-40B4-BE49-F238E27FC236}">
                <a16:creationId xmlns:a16="http://schemas.microsoft.com/office/drawing/2014/main" id="{F18943BC-F0FE-4101-91EB-22FB3EAA849D}"/>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9" name="Slide Number Placeholder 8">
            <a:extLst>
              <a:ext uri="{FF2B5EF4-FFF2-40B4-BE49-F238E27FC236}">
                <a16:creationId xmlns:a16="http://schemas.microsoft.com/office/drawing/2014/main" id="{FE99D097-18D7-4C17-85F2-D1B591255BAF}"/>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7F8AA0DF-2262-4D6A-B75A-9AC7A53B9370}" type="slidenum">
              <a:rPr lang="en-US" altLang="en-US"/>
              <a:pPr>
                <a:defRPr/>
              </a:pPr>
              <a:t>‹#›</a:t>
            </a:fld>
            <a:endParaRPr lang="en-US" altLang="en-US"/>
          </a:p>
        </p:txBody>
      </p:sp>
    </p:spTree>
    <p:extLst>
      <p:ext uri="{BB962C8B-B14F-4D97-AF65-F5344CB8AC3E}">
        <p14:creationId xmlns:p14="http://schemas.microsoft.com/office/powerpoint/2010/main" val="3067068079"/>
      </p:ext>
    </p:extLst>
  </p:cSld>
  <p:clrMapOvr>
    <a:masterClrMapping/>
  </p:clrMapOvr>
  <p:transition spd="med">
    <p:pull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28BBF-FF2F-4366-A178-1B13CE613D3C}"/>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4" name="Footer Placeholder 3">
            <a:extLst>
              <a:ext uri="{FF2B5EF4-FFF2-40B4-BE49-F238E27FC236}">
                <a16:creationId xmlns:a16="http://schemas.microsoft.com/office/drawing/2014/main" id="{B23C009D-9E66-42C9-B03F-A5C67EDED715}"/>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5" name="Slide Number Placeholder 4">
            <a:extLst>
              <a:ext uri="{FF2B5EF4-FFF2-40B4-BE49-F238E27FC236}">
                <a16:creationId xmlns:a16="http://schemas.microsoft.com/office/drawing/2014/main" id="{18B5B14D-C1FC-453E-8272-73AEAD6829FB}"/>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319F06A6-F453-4991-87DC-FA0C011E5D66}" type="slidenum">
              <a:rPr lang="en-US" altLang="en-US"/>
              <a:pPr>
                <a:defRPr/>
              </a:pPr>
              <a:t>‹#›</a:t>
            </a:fld>
            <a:endParaRPr lang="en-US" altLang="en-US"/>
          </a:p>
        </p:txBody>
      </p:sp>
    </p:spTree>
    <p:extLst>
      <p:ext uri="{BB962C8B-B14F-4D97-AF65-F5344CB8AC3E}">
        <p14:creationId xmlns:p14="http://schemas.microsoft.com/office/powerpoint/2010/main" val="3651449874"/>
      </p:ext>
    </p:extLst>
  </p:cSld>
  <p:clrMapOvr>
    <a:masterClrMapping/>
  </p:clrMapOvr>
  <p:transition spd="med">
    <p:pull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652C3-5069-4813-8E5A-04F91AC20590}"/>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5B49178F-4025-4943-8CCC-D6158B995DE3}"/>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4" name="Slide Number Placeholder 3">
            <a:extLst>
              <a:ext uri="{FF2B5EF4-FFF2-40B4-BE49-F238E27FC236}">
                <a16:creationId xmlns:a16="http://schemas.microsoft.com/office/drawing/2014/main" id="{9D084E1A-52E1-4794-A140-ECC16A977E75}"/>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860C7F9E-23F2-4D1D-8466-ED56D19E78E1}" type="slidenum">
              <a:rPr lang="en-US" altLang="en-US"/>
              <a:pPr>
                <a:defRPr/>
              </a:pPr>
              <a:t>‹#›</a:t>
            </a:fld>
            <a:endParaRPr lang="en-US" altLang="en-US"/>
          </a:p>
        </p:txBody>
      </p:sp>
    </p:spTree>
    <p:extLst>
      <p:ext uri="{BB962C8B-B14F-4D97-AF65-F5344CB8AC3E}">
        <p14:creationId xmlns:p14="http://schemas.microsoft.com/office/powerpoint/2010/main" val="3214842222"/>
      </p:ext>
    </p:extLst>
  </p:cSld>
  <p:clrMapOvr>
    <a:masterClrMapping/>
  </p:clrMapOvr>
  <p:transition spd="med">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9C71E96-C1AA-4A18-815E-147105C9C3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91284" y="52578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id="{8F60D336-8CA1-46DE-80ED-D931E571BCC4}"/>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24">
            <a:extLst>
              <a:ext uri="{FF2B5EF4-FFF2-40B4-BE49-F238E27FC236}">
                <a16:creationId xmlns:a16="http://schemas.microsoft.com/office/drawing/2014/main" id="{676B6D0B-CB09-4DB1-A6CE-66A9E6BA9641}"/>
              </a:ext>
            </a:extLst>
          </p:cNvPr>
          <p:cNvSpPr>
            <a:spLocks noGrp="1" noChangeArrowheads="1"/>
          </p:cNvSpPr>
          <p:nvPr>
            <p:ph type="ftr" sz="quarter" idx="11"/>
          </p:nvPr>
        </p:nvSpPr>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524924244"/>
      </p:ext>
    </p:extLst>
  </p:cSld>
  <p:clrMapOvr>
    <a:masterClrMapping/>
  </p:clrMapOvr>
  <p:transition spd="med">
    <p:cover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4BF2A71-9877-4F00-AB4D-232AB9F90399}"/>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8F5FC40B-F3BD-4910-A3EA-AFC1278B3524}"/>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7" name="Slide Number Placeholder 6">
            <a:extLst>
              <a:ext uri="{FF2B5EF4-FFF2-40B4-BE49-F238E27FC236}">
                <a16:creationId xmlns:a16="http://schemas.microsoft.com/office/drawing/2014/main" id="{3F657434-80D1-4B3C-8EBE-20E99401417D}"/>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AE3F13A2-3B9C-4887-9CEA-715A9C8BA058}" type="slidenum">
              <a:rPr lang="en-US" altLang="en-US"/>
              <a:pPr>
                <a:defRPr/>
              </a:pPr>
              <a:t>‹#›</a:t>
            </a:fld>
            <a:endParaRPr lang="en-US" altLang="en-US"/>
          </a:p>
        </p:txBody>
      </p:sp>
    </p:spTree>
    <p:extLst>
      <p:ext uri="{BB962C8B-B14F-4D97-AF65-F5344CB8AC3E}">
        <p14:creationId xmlns:p14="http://schemas.microsoft.com/office/powerpoint/2010/main" val="2808598938"/>
      </p:ext>
    </p:extLst>
  </p:cSld>
  <p:clrMapOvr>
    <a:masterClrMapping/>
  </p:clrMapOvr>
  <p:transition spd="med">
    <p:pull dir="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21ADC22-32B8-48B3-918F-1F1064666393}"/>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88706D5D-F289-40F2-80BF-EFB1C5FBED9B}"/>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7" name="Slide Number Placeholder 6">
            <a:extLst>
              <a:ext uri="{FF2B5EF4-FFF2-40B4-BE49-F238E27FC236}">
                <a16:creationId xmlns:a16="http://schemas.microsoft.com/office/drawing/2014/main" id="{079BEB37-68C4-4139-B991-1359C3B0840F}"/>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A337121F-88A1-49EE-A1F8-1A2386D9157D}" type="slidenum">
              <a:rPr lang="en-US" altLang="en-US"/>
              <a:pPr>
                <a:defRPr/>
              </a:pPr>
              <a:t>‹#›</a:t>
            </a:fld>
            <a:endParaRPr lang="en-US" altLang="en-US"/>
          </a:p>
        </p:txBody>
      </p:sp>
    </p:spTree>
    <p:extLst>
      <p:ext uri="{BB962C8B-B14F-4D97-AF65-F5344CB8AC3E}">
        <p14:creationId xmlns:p14="http://schemas.microsoft.com/office/powerpoint/2010/main" val="684459859"/>
      </p:ext>
    </p:extLst>
  </p:cSld>
  <p:clrMapOvr>
    <a:masterClrMapping/>
  </p:clrMapOvr>
  <p:transition spd="med">
    <p:pull dir="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08F0F-8460-4C07-988F-C798D747ABF8}"/>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1047BB35-BB30-437B-B894-5E247BC02CEF}"/>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6" name="Slide Number Placeholder 5">
            <a:extLst>
              <a:ext uri="{FF2B5EF4-FFF2-40B4-BE49-F238E27FC236}">
                <a16:creationId xmlns:a16="http://schemas.microsoft.com/office/drawing/2014/main" id="{9CE74990-91F0-428F-AEC5-6028382A18E0}"/>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10A66C4D-760B-44DD-A288-41C09A0CD526}" type="slidenum">
              <a:rPr lang="en-US" altLang="en-US"/>
              <a:pPr>
                <a:defRPr/>
              </a:pPr>
              <a:t>‹#›</a:t>
            </a:fld>
            <a:endParaRPr lang="en-US" altLang="en-US"/>
          </a:p>
        </p:txBody>
      </p:sp>
    </p:spTree>
    <p:extLst>
      <p:ext uri="{BB962C8B-B14F-4D97-AF65-F5344CB8AC3E}">
        <p14:creationId xmlns:p14="http://schemas.microsoft.com/office/powerpoint/2010/main" val="432562680"/>
      </p:ext>
    </p:extLst>
  </p:cSld>
  <p:clrMapOvr>
    <a:masterClrMapping/>
  </p:clrMapOvr>
  <p:transition spd="med">
    <p:pull dir="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04800"/>
            <a:ext cx="2794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04800"/>
            <a:ext cx="81788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DD879-D8DB-458F-9717-7E04820813D3}"/>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2ECDC4C5-0722-4D15-BDFB-E88F4DC378FB}"/>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6" name="Slide Number Placeholder 5">
            <a:extLst>
              <a:ext uri="{FF2B5EF4-FFF2-40B4-BE49-F238E27FC236}">
                <a16:creationId xmlns:a16="http://schemas.microsoft.com/office/drawing/2014/main" id="{2D2399B3-E18F-4DB4-888B-C836F5328DA8}"/>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EF1E55BF-C39F-45AB-AB93-D52EC4708DB9}" type="slidenum">
              <a:rPr lang="en-US" altLang="en-US"/>
              <a:pPr>
                <a:defRPr/>
              </a:pPr>
              <a:t>‹#›</a:t>
            </a:fld>
            <a:endParaRPr lang="en-US" altLang="en-US"/>
          </a:p>
        </p:txBody>
      </p:sp>
    </p:spTree>
    <p:extLst>
      <p:ext uri="{BB962C8B-B14F-4D97-AF65-F5344CB8AC3E}">
        <p14:creationId xmlns:p14="http://schemas.microsoft.com/office/powerpoint/2010/main" val="105997861"/>
      </p:ext>
    </p:extLst>
  </p:cSld>
  <p:clrMapOvr>
    <a:masterClrMapping/>
  </p:clrMapOvr>
  <p:transition spd="med">
    <p:pull dir="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447800"/>
            <a:ext cx="528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447800"/>
            <a:ext cx="5283200" cy="4419600"/>
          </a:xfrm>
        </p:spPr>
        <p:txBody>
          <a:bodyPr/>
          <a:lstStyle/>
          <a:p>
            <a:pPr lvl="0"/>
            <a:endParaRPr lang="en-US" noProof="0"/>
          </a:p>
        </p:txBody>
      </p:sp>
      <p:sp>
        <p:nvSpPr>
          <p:cNvPr id="5" name="Date Placeholder 4">
            <a:extLst>
              <a:ext uri="{FF2B5EF4-FFF2-40B4-BE49-F238E27FC236}">
                <a16:creationId xmlns:a16="http://schemas.microsoft.com/office/drawing/2014/main" id="{2C812F98-4DEA-47AE-9A5F-24A7EB29AFFA}"/>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7A45BCEE-F1FC-4F6A-AC54-74C98EF57740}"/>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7" name="Slide Number Placeholder 6">
            <a:extLst>
              <a:ext uri="{FF2B5EF4-FFF2-40B4-BE49-F238E27FC236}">
                <a16:creationId xmlns:a16="http://schemas.microsoft.com/office/drawing/2014/main" id="{2CA3E923-4EE7-4B6C-9F17-884E0C655FB7}"/>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94794F66-D1F0-4EFA-8730-29ABB27A7C9D}" type="slidenum">
              <a:rPr lang="en-US" altLang="en-US"/>
              <a:pPr>
                <a:defRPr/>
              </a:pPr>
              <a:t>‹#›</a:t>
            </a:fld>
            <a:endParaRPr lang="en-US" altLang="en-US"/>
          </a:p>
        </p:txBody>
      </p:sp>
    </p:spTree>
    <p:extLst>
      <p:ext uri="{BB962C8B-B14F-4D97-AF65-F5344CB8AC3E}">
        <p14:creationId xmlns:p14="http://schemas.microsoft.com/office/powerpoint/2010/main" val="27948709"/>
      </p:ext>
    </p:extLst>
  </p:cSld>
  <p:clrMapOvr>
    <a:masterClrMapping/>
  </p:clrMapOvr>
  <p:transition spd="med">
    <p:pull dir="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914400" y="1447800"/>
            <a:ext cx="528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447800"/>
            <a:ext cx="52832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B6FB2B-8370-488C-B001-A44583A162D4}"/>
              </a:ext>
            </a:extLst>
          </p:cNvPr>
          <p:cNvSpPr>
            <a:spLocks noGrp="1"/>
          </p:cNvSpPr>
          <p:nvPr>
            <p:ph type="dt" sz="half" idx="10"/>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BE3AAAF2-4D32-4F21-A8A2-9FEC8B4B067D}"/>
              </a:ext>
            </a:extLst>
          </p:cNvPr>
          <p:cNvSpPr>
            <a:spLocks noGrp="1"/>
          </p:cNvSpPr>
          <p:nvPr>
            <p:ph type="ftr" sz="quarter" idx="11"/>
          </p:nvPr>
        </p:nvSpPr>
        <p:spPr/>
        <p:txBody>
          <a:bodyPr/>
          <a:lstStyle>
            <a:lvl1pPr>
              <a:defRPr>
                <a:effectLst>
                  <a:outerShdw blurRad="38100" dist="38100" dir="2700000" algn="tl">
                    <a:srgbClr val="000000">
                      <a:alpha val="43137"/>
                    </a:srgbClr>
                  </a:outerShdw>
                </a:effectLst>
                <a:cs typeface="Times New Roman" panose="02020603050405020304" pitchFamily="18" charset="0"/>
              </a:defRPr>
            </a:lvl1pPr>
          </a:lstStyle>
          <a:p>
            <a:pPr>
              <a:defRPr/>
            </a:pPr>
            <a:r>
              <a:rPr lang="en-US"/>
              <a:t>Command &amp; Leadership</a:t>
            </a:r>
          </a:p>
        </p:txBody>
      </p:sp>
      <p:sp>
        <p:nvSpPr>
          <p:cNvPr id="7" name="Slide Number Placeholder 6">
            <a:extLst>
              <a:ext uri="{FF2B5EF4-FFF2-40B4-BE49-F238E27FC236}">
                <a16:creationId xmlns:a16="http://schemas.microsoft.com/office/drawing/2014/main" id="{379FDE26-1CED-4001-8A4A-B6E8D4414CE1}"/>
              </a:ext>
            </a:extLst>
          </p:cNvPr>
          <p:cNvSpPr>
            <a:spLocks noGrp="1"/>
          </p:cNvSpPr>
          <p:nvPr>
            <p:ph type="sldNum" sz="quarter" idx="12"/>
          </p:nvPr>
        </p:nvSpPr>
        <p:spPr/>
        <p:txBody>
          <a:bodyPr/>
          <a:lstStyle>
            <a:lvl1pPr>
              <a:defRPr>
                <a:effectLst>
                  <a:outerShdw blurRad="38100" dist="38100" dir="2700000" algn="tl">
                    <a:srgbClr val="FFFFFF"/>
                  </a:outerShdw>
                </a:effectLst>
                <a:cs typeface="Times New Roman" panose="02020603050405020304" pitchFamily="18" charset="0"/>
              </a:defRPr>
            </a:lvl1pPr>
          </a:lstStyle>
          <a:p>
            <a:pPr>
              <a:defRPr/>
            </a:pPr>
            <a:fld id="{4C7723FC-8D87-43A1-9086-24765A6E936B}" type="slidenum">
              <a:rPr lang="en-US" altLang="en-US"/>
              <a:pPr>
                <a:defRPr/>
              </a:pPr>
              <a:t>‹#›</a:t>
            </a:fld>
            <a:endParaRPr lang="en-US" altLang="en-US"/>
          </a:p>
        </p:txBody>
      </p:sp>
    </p:spTree>
    <p:extLst>
      <p:ext uri="{BB962C8B-B14F-4D97-AF65-F5344CB8AC3E}">
        <p14:creationId xmlns:p14="http://schemas.microsoft.com/office/powerpoint/2010/main" val="2547596221"/>
      </p:ext>
    </p:extLst>
  </p:cSld>
  <p:clrMapOvr>
    <a:masterClrMapping/>
  </p:clrMapOvr>
  <p:transition spd="med">
    <p:pull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1727201" y="138114"/>
            <a:ext cx="10367433" cy="541337"/>
          </a:xfrm>
        </p:spPr>
        <p:txBody>
          <a:bodyPr/>
          <a:lstStyle/>
          <a:p>
            <a:r>
              <a:rPr lang="en-US"/>
              <a:t>Click to edit Master title style</a:t>
            </a:r>
          </a:p>
        </p:txBody>
      </p:sp>
    </p:spTree>
    <p:extLst>
      <p:ext uri="{BB962C8B-B14F-4D97-AF65-F5344CB8AC3E}">
        <p14:creationId xmlns:p14="http://schemas.microsoft.com/office/powerpoint/2010/main" val="238828285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3">
            <a:extLst>
              <a:ext uri="{FF2B5EF4-FFF2-40B4-BE49-F238E27FC236}">
                <a16:creationId xmlns:a16="http://schemas.microsoft.com/office/drawing/2014/main" id="{073EAA80-3FA7-45E9-92AA-6874F53EA7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4">
            <a:extLst>
              <a:ext uri="{FF2B5EF4-FFF2-40B4-BE49-F238E27FC236}">
                <a16:creationId xmlns:a16="http://schemas.microsoft.com/office/drawing/2014/main" id="{3C789A94-95F5-4727-B76F-0CB6E679CBDC}"/>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977313927"/>
      </p:ext>
    </p:extLst>
  </p:cSld>
  <p:clrMapOvr>
    <a:masterClrMapping/>
  </p:clrMapOvr>
  <p:transition spd="med">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371600"/>
            <a:ext cx="523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371600"/>
            <a:ext cx="523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a:extLst>
              <a:ext uri="{FF2B5EF4-FFF2-40B4-BE49-F238E27FC236}">
                <a16:creationId xmlns:a16="http://schemas.microsoft.com/office/drawing/2014/main" id="{4BDBCB0B-8E2F-4EE4-877F-04762C3071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4">
            <a:extLst>
              <a:ext uri="{FF2B5EF4-FFF2-40B4-BE49-F238E27FC236}">
                <a16:creationId xmlns:a16="http://schemas.microsoft.com/office/drawing/2014/main" id="{0D8047F3-5BC3-4C2B-BA89-25F648740AF0}"/>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72272306"/>
      </p:ext>
    </p:extLst>
  </p:cSld>
  <p:clrMapOvr>
    <a:masterClrMapping/>
  </p:clrMapOvr>
  <p:transition spd="med">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5148438B-3646-44BA-ABD5-A63E00B7E4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4">
            <a:extLst>
              <a:ext uri="{FF2B5EF4-FFF2-40B4-BE49-F238E27FC236}">
                <a16:creationId xmlns:a16="http://schemas.microsoft.com/office/drawing/2014/main" id="{5DB0EACA-89B5-45A9-BB8F-E4229FDEDF26}"/>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2732299732"/>
      </p:ext>
    </p:extLst>
  </p:cSld>
  <p:clrMapOvr>
    <a:masterClrMapping/>
  </p:clrMapOvr>
  <p:transition spd="med">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a:extLst>
              <a:ext uri="{FF2B5EF4-FFF2-40B4-BE49-F238E27FC236}">
                <a16:creationId xmlns:a16="http://schemas.microsoft.com/office/drawing/2014/main" id="{6FE62EC6-891D-4178-8E0C-5FB4DDD453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4">
            <a:extLst>
              <a:ext uri="{FF2B5EF4-FFF2-40B4-BE49-F238E27FC236}">
                <a16:creationId xmlns:a16="http://schemas.microsoft.com/office/drawing/2014/main" id="{66294D95-170D-46DD-B9EB-B0338408F3AA}"/>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1005212138"/>
      </p:ext>
    </p:extLst>
  </p:cSld>
  <p:clrMapOvr>
    <a:masterClrMapping/>
  </p:clrMapOvr>
  <p:transition spd="med">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A9C3BCE-2AA1-4025-B8E4-EB7F089E8E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6000" y="5254171"/>
            <a:ext cx="914400" cy="91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3787"/>
      </p:ext>
    </p:extLst>
  </p:cSld>
  <p:clrMapOvr>
    <a:masterClrMapping/>
  </p:clrMapOvr>
  <p:transition spd="med">
    <p:cover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3">
            <a:extLst>
              <a:ext uri="{FF2B5EF4-FFF2-40B4-BE49-F238E27FC236}">
                <a16:creationId xmlns:a16="http://schemas.microsoft.com/office/drawing/2014/main" id="{C51359AF-AC61-4325-B939-CE5D066931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4">
            <a:extLst>
              <a:ext uri="{FF2B5EF4-FFF2-40B4-BE49-F238E27FC236}">
                <a16:creationId xmlns:a16="http://schemas.microsoft.com/office/drawing/2014/main" id="{6036E37F-F783-4F79-BB28-6616B79B644D}"/>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954210840"/>
      </p:ext>
    </p:extLst>
  </p:cSld>
  <p:clrMapOvr>
    <a:masterClrMapping/>
  </p:clrMapOvr>
  <p:transition spd="med">
    <p:cover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3">
            <a:extLst>
              <a:ext uri="{FF2B5EF4-FFF2-40B4-BE49-F238E27FC236}">
                <a16:creationId xmlns:a16="http://schemas.microsoft.com/office/drawing/2014/main" id="{6971665F-72AF-453F-B631-B42FDF4452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4">
            <a:extLst>
              <a:ext uri="{FF2B5EF4-FFF2-40B4-BE49-F238E27FC236}">
                <a16:creationId xmlns:a16="http://schemas.microsoft.com/office/drawing/2014/main" id="{2E46629C-A139-4FD7-84E6-3EDF5B372040}"/>
              </a:ext>
            </a:extLst>
          </p:cNvPr>
          <p:cNvSpPr>
            <a:spLocks noGrp="1" noChangeArrowheads="1"/>
          </p:cNvSpPr>
          <p:nvPr>
            <p:ph type="ftr" sz="quarter" idx="11"/>
          </p:nvPr>
        </p:nvSpPr>
        <p:spPr>
          <a:ln/>
        </p:spPr>
        <p:txBody>
          <a:bodyPr/>
          <a:lstStyle>
            <a:lvl1pPr>
              <a:defRPr/>
            </a:lvl1pPr>
          </a:lstStyle>
          <a:p>
            <a:pPr>
              <a:defRPr/>
            </a:pPr>
            <a:r>
              <a:rPr lang="en-US" altLang="en-US"/>
              <a:t>Command &amp; Leadership</a:t>
            </a:r>
          </a:p>
        </p:txBody>
      </p:sp>
    </p:spTree>
    <p:extLst>
      <p:ext uri="{BB962C8B-B14F-4D97-AF65-F5344CB8AC3E}">
        <p14:creationId xmlns:p14="http://schemas.microsoft.com/office/powerpoint/2010/main" val="2090648697"/>
      </p:ext>
    </p:extLst>
  </p:cSld>
  <p:clrMapOvr>
    <a:masterClrMapping/>
  </p:clrMapOvr>
  <p:transition spd="med">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5141" name="Rectangle 21">
            <a:extLst>
              <a:ext uri="{FF2B5EF4-FFF2-40B4-BE49-F238E27FC236}">
                <a16:creationId xmlns:a16="http://schemas.microsoft.com/office/drawing/2014/main" id="{74BEF480-3BCE-4EBB-B6FC-BE03292FB993}"/>
              </a:ext>
            </a:extLst>
          </p:cNvPr>
          <p:cNvSpPr>
            <a:spLocks noGrp="1" noChangeArrowheads="1"/>
          </p:cNvSpPr>
          <p:nvPr>
            <p:ph type="title"/>
          </p:nvPr>
        </p:nvSpPr>
        <p:spPr bwMode="auto">
          <a:xfrm>
            <a:off x="406400" y="228600"/>
            <a:ext cx="1148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42" name="Rectangle 22">
            <a:extLst>
              <a:ext uri="{FF2B5EF4-FFF2-40B4-BE49-F238E27FC236}">
                <a16:creationId xmlns:a16="http://schemas.microsoft.com/office/drawing/2014/main" id="{1DF06AC3-1DED-4B0B-B298-81E05F078628}"/>
              </a:ext>
            </a:extLst>
          </p:cNvPr>
          <p:cNvSpPr>
            <a:spLocks noGrp="1" noChangeArrowheads="1"/>
          </p:cNvSpPr>
          <p:nvPr>
            <p:ph type="body" idx="1"/>
          </p:nvPr>
        </p:nvSpPr>
        <p:spPr bwMode="auto">
          <a:xfrm>
            <a:off x="914400" y="1371600"/>
            <a:ext cx="10668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43" name="Rectangle 23">
            <a:extLst>
              <a:ext uri="{FF2B5EF4-FFF2-40B4-BE49-F238E27FC236}">
                <a16:creationId xmlns:a16="http://schemas.microsoft.com/office/drawing/2014/main" id="{BF73F5EB-03C5-46CC-970E-C7D47AA0464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effectLst/>
                <a:latin typeface="Times New Roman" panose="02020603050405020304" pitchFamily="18" charset="0"/>
              </a:defRPr>
            </a:lvl1pPr>
          </a:lstStyle>
          <a:p>
            <a:pPr>
              <a:defRPr/>
            </a:pPr>
            <a:endParaRPr lang="en-US" altLang="en-US"/>
          </a:p>
        </p:txBody>
      </p:sp>
      <p:sp>
        <p:nvSpPr>
          <p:cNvPr id="5144" name="Rectangle 24">
            <a:extLst>
              <a:ext uri="{FF2B5EF4-FFF2-40B4-BE49-F238E27FC236}">
                <a16:creationId xmlns:a16="http://schemas.microsoft.com/office/drawing/2014/main" id="{FB9B505E-A2F4-4862-B657-5D8385AB64BC}"/>
              </a:ext>
            </a:extLst>
          </p:cNvPr>
          <p:cNvSpPr>
            <a:spLocks noGrp="1" noChangeArrowheads="1"/>
          </p:cNvSpPr>
          <p:nvPr>
            <p:ph type="ftr" sz="quarter" idx="3"/>
          </p:nvPr>
        </p:nvSpPr>
        <p:spPr bwMode="auto">
          <a:xfrm>
            <a:off x="9042400" y="6248400"/>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a:effectLst/>
                <a:latin typeface="Times New Roman" panose="02020603050405020304" pitchFamily="18" charset="0"/>
              </a:defRPr>
            </a:lvl1pPr>
          </a:lstStyle>
          <a:p>
            <a:pPr>
              <a:defRPr/>
            </a:pPr>
            <a:r>
              <a:rPr lang="en-US" altLang="en-US"/>
              <a:t>Command &amp; Leadership</a:t>
            </a:r>
          </a:p>
        </p:txBody>
      </p:sp>
    </p:spTree>
    <p:extLst>
      <p:ext uri="{BB962C8B-B14F-4D97-AF65-F5344CB8AC3E}">
        <p14:creationId xmlns:p14="http://schemas.microsoft.com/office/powerpoint/2010/main" val="302536775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2">
                                            <p:txEl>
                                              <p:pRg st="0" end="0"/>
                                            </p:txEl>
                                          </p:spTgt>
                                        </p:tgtEl>
                                        <p:attrNameLst>
                                          <p:attrName>style.visibility</p:attrName>
                                        </p:attrNameLst>
                                      </p:cBhvr>
                                      <p:to>
                                        <p:strVal val="visible"/>
                                      </p:to>
                                    </p:set>
                                    <p:animEffect transition="in" filter="wipe(left)">
                                      <p:cBhvr>
                                        <p:cTn id="7" dur="500"/>
                                        <p:tgtEl>
                                          <p:spTgt spid="51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42">
                                            <p:txEl>
                                              <p:pRg st="1" end="1"/>
                                            </p:txEl>
                                          </p:spTgt>
                                        </p:tgtEl>
                                        <p:attrNameLst>
                                          <p:attrName>style.visibility</p:attrName>
                                        </p:attrNameLst>
                                      </p:cBhvr>
                                      <p:to>
                                        <p:strVal val="visible"/>
                                      </p:to>
                                    </p:set>
                                    <p:animEffect transition="in" filter="wipe(left)">
                                      <p:cBhvr>
                                        <p:cTn id="12" dur="500"/>
                                        <p:tgtEl>
                                          <p:spTgt spid="51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42">
                                            <p:txEl>
                                              <p:pRg st="2" end="2"/>
                                            </p:txEl>
                                          </p:spTgt>
                                        </p:tgtEl>
                                        <p:attrNameLst>
                                          <p:attrName>style.visibility</p:attrName>
                                        </p:attrNameLst>
                                      </p:cBhvr>
                                      <p:to>
                                        <p:strVal val="visible"/>
                                      </p:to>
                                    </p:set>
                                    <p:animEffect transition="in" filter="wipe(left)">
                                      <p:cBhvr>
                                        <p:cTn id="17" dur="500"/>
                                        <p:tgtEl>
                                          <p:spTgt spid="51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142">
                                            <p:txEl>
                                              <p:pRg st="3" end="3"/>
                                            </p:txEl>
                                          </p:spTgt>
                                        </p:tgtEl>
                                        <p:attrNameLst>
                                          <p:attrName>style.visibility</p:attrName>
                                        </p:attrNameLst>
                                      </p:cBhvr>
                                      <p:to>
                                        <p:strVal val="visible"/>
                                      </p:to>
                                    </p:set>
                                    <p:animEffect transition="in" filter="wipe(left)">
                                      <p:cBhvr>
                                        <p:cTn id="22" dur="500"/>
                                        <p:tgtEl>
                                          <p:spTgt spid="514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42">
                                            <p:txEl>
                                              <p:pRg st="4" end="4"/>
                                            </p:txEl>
                                          </p:spTgt>
                                        </p:tgtEl>
                                        <p:attrNameLst>
                                          <p:attrName>style.visibility</p:attrName>
                                        </p:attrNameLst>
                                      </p:cBhvr>
                                      <p:to>
                                        <p:strVal val="visible"/>
                                      </p:to>
                                    </p:set>
                                    <p:animEffect transition="in" filter="wipe(left)">
                                      <p:cBhvr>
                                        <p:cTn id="27" dur="500"/>
                                        <p:tgtEl>
                                          <p:spTgt spid="51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5142"/>
                        </p:tgtEl>
                        <p:attrNameLst>
                          <p:attrName>style.visibility</p:attrName>
                        </p:attrNameLst>
                      </p:cBhvr>
                      <p:to>
                        <p:strVal val="visible"/>
                      </p:to>
                    </p:set>
                    <p:animEffect transition="in" filter="wipe(left)">
                      <p:cBhvr>
                        <p:cTn dur="500"/>
                        <p:tgtEl>
                          <p:spTgt spid="514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5142"/>
                        </p:tgtEl>
                        <p:attrNameLst>
                          <p:attrName>style.visibility</p:attrName>
                        </p:attrNameLst>
                      </p:cBhvr>
                      <p:to>
                        <p:strVal val="visible"/>
                      </p:to>
                    </p:set>
                    <p:animEffect transition="in" filter="wipe(left)">
                      <p:cBhvr>
                        <p:cTn dur="500"/>
                        <p:tgtEl>
                          <p:spTgt spid="514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5142"/>
                        </p:tgtEl>
                        <p:attrNameLst>
                          <p:attrName>style.visibility</p:attrName>
                        </p:attrNameLst>
                      </p:cBhvr>
                      <p:to>
                        <p:strVal val="visible"/>
                      </p:to>
                    </p:set>
                    <p:animEffect transition="in" filter="wipe(left)">
                      <p:cBhvr>
                        <p:cTn dur="500"/>
                        <p:tgtEl>
                          <p:spTgt spid="5142"/>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5142"/>
                        </p:tgtEl>
                        <p:attrNameLst>
                          <p:attrName>style.visibility</p:attrName>
                        </p:attrNameLst>
                      </p:cBhvr>
                      <p:to>
                        <p:strVal val="visible"/>
                      </p:to>
                    </p:set>
                    <p:animEffect transition="in" filter="wipe(left)">
                      <p:cBhvr>
                        <p:cTn dur="500"/>
                        <p:tgtEl>
                          <p:spTgt spid="5142"/>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5142"/>
                        </p:tgtEl>
                        <p:attrNameLst>
                          <p:attrName>style.visibility</p:attrName>
                        </p:attrNameLst>
                      </p:cBhvr>
                      <p:to>
                        <p:strVal val="visible"/>
                      </p:to>
                    </p:set>
                    <p:animEffect transition="in" filter="wipe(left)">
                      <p:cBhvr>
                        <p:cTn dur="500"/>
                        <p:tgtEl>
                          <p:spTgt spid="5142"/>
                        </p:tgtEl>
                      </p:cBhvr>
                    </p:animEffect>
                  </p:childTnLst>
                </p:cTn>
              </p:par>
            </p:tnLst>
          </p:tmpl>
        </p:tmplLst>
      </p:bldP>
    </p:bldLst>
  </p:timing>
  <p:hf sldNum="0" hdr="0" dt="0"/>
  <p:txStyles>
    <p:titleStyle>
      <a:lvl1pPr algn="l" rtl="0" eaLnBrk="0" fontAlgn="base" hangingPunct="0">
        <a:spcBef>
          <a:spcPct val="0"/>
        </a:spcBef>
        <a:spcAft>
          <a:spcPct val="0"/>
        </a:spcAft>
        <a:defRPr sz="4400" i="1" kern="1200">
          <a:solidFill>
            <a:srgbClr val="FFEA18"/>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2pPr>
      <a:lvl3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3pPr>
      <a:lvl4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4pPr>
      <a:lvl5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5pPr>
      <a:lvl6pPr marL="457200" algn="l" rtl="0" fontAlgn="base">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6pPr>
      <a:lvl7pPr marL="914400" algn="l" rtl="0" fontAlgn="base">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7pPr>
      <a:lvl8pPr marL="1371600" algn="l" rtl="0" fontAlgn="base">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8pPr>
      <a:lvl9pPr marL="1828800" algn="l" rtl="0" fontAlgn="base">
        <a:spcBef>
          <a:spcPct val="0"/>
        </a:spcBef>
        <a:spcAft>
          <a:spcPct val="0"/>
        </a:spcAft>
        <a:defRPr sz="4400" i="1">
          <a:solidFill>
            <a:srgbClr val="FFEA18"/>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1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1"/>
        </a:buClr>
        <a:buSzPct val="11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3093" name="Rectangle 21">
            <a:extLst>
              <a:ext uri="{FF2B5EF4-FFF2-40B4-BE49-F238E27FC236}">
                <a16:creationId xmlns:a16="http://schemas.microsoft.com/office/drawing/2014/main" id="{23CB8286-D149-48E1-B96F-BAC4A3DC3648}"/>
              </a:ext>
            </a:extLst>
          </p:cNvPr>
          <p:cNvSpPr>
            <a:spLocks noGrp="1" noChangeArrowheads="1"/>
          </p:cNvSpPr>
          <p:nvPr>
            <p:ph type="title"/>
          </p:nvPr>
        </p:nvSpPr>
        <p:spPr bwMode="auto">
          <a:xfrm>
            <a:off x="508000" y="304800"/>
            <a:ext cx="103632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94" name="Rectangle 22">
            <a:extLst>
              <a:ext uri="{FF2B5EF4-FFF2-40B4-BE49-F238E27FC236}">
                <a16:creationId xmlns:a16="http://schemas.microsoft.com/office/drawing/2014/main" id="{6BD890DC-42DA-4807-8D41-BE6CEA5227D0}"/>
              </a:ext>
            </a:extLst>
          </p:cNvPr>
          <p:cNvSpPr>
            <a:spLocks noGrp="1" noChangeArrowheads="1"/>
          </p:cNvSpPr>
          <p:nvPr>
            <p:ph type="body" idx="1"/>
          </p:nvPr>
        </p:nvSpPr>
        <p:spPr bwMode="auto">
          <a:xfrm>
            <a:off x="914400" y="1447800"/>
            <a:ext cx="10769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5" name="Rectangle 23">
            <a:extLst>
              <a:ext uri="{FF2B5EF4-FFF2-40B4-BE49-F238E27FC236}">
                <a16:creationId xmlns:a16="http://schemas.microsoft.com/office/drawing/2014/main" id="{B26411EE-18FD-4C1B-A962-17427983F68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effectLst/>
                <a:latin typeface="Times New Roman" pitchFamily="18" charset="0"/>
                <a:cs typeface="+mn-cs"/>
              </a:defRPr>
            </a:lvl1pPr>
          </a:lstStyle>
          <a:p>
            <a:pPr>
              <a:defRPr/>
            </a:pPr>
            <a:endParaRPr lang="en-US"/>
          </a:p>
        </p:txBody>
      </p:sp>
      <p:sp>
        <p:nvSpPr>
          <p:cNvPr id="3096" name="Rectangle 24">
            <a:extLst>
              <a:ext uri="{FF2B5EF4-FFF2-40B4-BE49-F238E27FC236}">
                <a16:creationId xmlns:a16="http://schemas.microsoft.com/office/drawing/2014/main" id="{2DA63DCC-E12B-4BF9-B636-778186A443F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effectLst/>
                <a:latin typeface="Times New Roman" pitchFamily="18" charset="0"/>
                <a:cs typeface="+mn-cs"/>
              </a:defRPr>
            </a:lvl1pPr>
          </a:lstStyle>
          <a:p>
            <a:pPr>
              <a:defRPr/>
            </a:pPr>
            <a:r>
              <a:rPr lang="en-US"/>
              <a:t>Command &amp; Leadership</a:t>
            </a:r>
          </a:p>
        </p:txBody>
      </p:sp>
      <p:sp>
        <p:nvSpPr>
          <p:cNvPr id="3097" name="Rectangle 25">
            <a:extLst>
              <a:ext uri="{FF2B5EF4-FFF2-40B4-BE49-F238E27FC236}">
                <a16:creationId xmlns:a16="http://schemas.microsoft.com/office/drawing/2014/main" id="{25C56215-8370-4A4E-AF74-E0BDE457DE8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effectLst/>
                <a:latin typeface="Times New Roman" panose="02020603050405020304" pitchFamily="18" charset="0"/>
                <a:cs typeface="+mn-cs"/>
              </a:defRPr>
            </a:lvl1pPr>
          </a:lstStyle>
          <a:p>
            <a:pPr>
              <a:defRPr/>
            </a:pPr>
            <a:fld id="{2DA899EA-F09B-44C5-9AE0-52D2CDC0BCCF}" type="slidenum">
              <a:rPr lang="en-US" altLang="en-US"/>
              <a:pPr>
                <a:defRPr/>
              </a:pPr>
              <a:t>‹#›</a:t>
            </a:fld>
            <a:endParaRPr lang="en-US" altLang="en-US"/>
          </a:p>
        </p:txBody>
      </p:sp>
    </p:spTree>
    <p:extLst>
      <p:ext uri="{BB962C8B-B14F-4D97-AF65-F5344CB8AC3E}">
        <p14:creationId xmlns:p14="http://schemas.microsoft.com/office/powerpoint/2010/main" val="593273993"/>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94">
                                            <p:txEl>
                                              <p:pRg st="0" end="0"/>
                                            </p:txEl>
                                          </p:spTgt>
                                        </p:tgtEl>
                                        <p:attrNameLst>
                                          <p:attrName>style.visibility</p:attrName>
                                        </p:attrNameLst>
                                      </p:cBhvr>
                                      <p:to>
                                        <p:strVal val="visible"/>
                                      </p:to>
                                    </p:set>
                                    <p:animEffect transition="in" filter="wipe(left)">
                                      <p:cBhvr>
                                        <p:cTn id="7" dur="500"/>
                                        <p:tgtEl>
                                          <p:spTgt spid="30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94">
                                            <p:txEl>
                                              <p:pRg st="1" end="1"/>
                                            </p:txEl>
                                          </p:spTgt>
                                        </p:tgtEl>
                                        <p:attrNameLst>
                                          <p:attrName>style.visibility</p:attrName>
                                        </p:attrNameLst>
                                      </p:cBhvr>
                                      <p:to>
                                        <p:strVal val="visible"/>
                                      </p:to>
                                    </p:set>
                                    <p:animEffect transition="in" filter="wipe(left)">
                                      <p:cBhvr>
                                        <p:cTn id="12" dur="500"/>
                                        <p:tgtEl>
                                          <p:spTgt spid="30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94">
                                            <p:txEl>
                                              <p:pRg st="2" end="2"/>
                                            </p:txEl>
                                          </p:spTgt>
                                        </p:tgtEl>
                                        <p:attrNameLst>
                                          <p:attrName>style.visibility</p:attrName>
                                        </p:attrNameLst>
                                      </p:cBhvr>
                                      <p:to>
                                        <p:strVal val="visible"/>
                                      </p:to>
                                    </p:set>
                                    <p:animEffect transition="in" filter="wipe(left)">
                                      <p:cBhvr>
                                        <p:cTn id="17" dur="500"/>
                                        <p:tgtEl>
                                          <p:spTgt spid="30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94">
                                            <p:txEl>
                                              <p:pRg st="3" end="3"/>
                                            </p:txEl>
                                          </p:spTgt>
                                        </p:tgtEl>
                                        <p:attrNameLst>
                                          <p:attrName>style.visibility</p:attrName>
                                        </p:attrNameLst>
                                      </p:cBhvr>
                                      <p:to>
                                        <p:strVal val="visible"/>
                                      </p:to>
                                    </p:set>
                                    <p:animEffect transition="in" filter="wipe(left)">
                                      <p:cBhvr>
                                        <p:cTn id="22" dur="500"/>
                                        <p:tgtEl>
                                          <p:spTgt spid="309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94">
                                            <p:txEl>
                                              <p:pRg st="4" end="4"/>
                                            </p:txEl>
                                          </p:spTgt>
                                        </p:tgtEl>
                                        <p:attrNameLst>
                                          <p:attrName>style.visibility</p:attrName>
                                        </p:attrNameLst>
                                      </p:cBhvr>
                                      <p:to>
                                        <p:strVal val="visible"/>
                                      </p:to>
                                    </p:set>
                                    <p:animEffect transition="in" filter="wipe(left)">
                                      <p:cBhvr>
                                        <p:cTn id="27" dur="500"/>
                                        <p:tgtEl>
                                          <p:spTgt spid="30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3094"/>
                        </p:tgtEl>
                        <p:attrNameLst>
                          <p:attrName>style.visibility</p:attrName>
                        </p:attrNameLst>
                      </p:cBhvr>
                      <p:to>
                        <p:strVal val="visible"/>
                      </p:to>
                    </p:set>
                    <p:animEffect transition="in" filter="wipe(left)">
                      <p:cBhvr>
                        <p:cTn dur="500"/>
                        <p:tgtEl>
                          <p:spTgt spid="309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3094"/>
                        </p:tgtEl>
                        <p:attrNameLst>
                          <p:attrName>style.visibility</p:attrName>
                        </p:attrNameLst>
                      </p:cBhvr>
                      <p:to>
                        <p:strVal val="visible"/>
                      </p:to>
                    </p:set>
                    <p:animEffect transition="in" filter="wipe(left)">
                      <p:cBhvr>
                        <p:cTn dur="500"/>
                        <p:tgtEl>
                          <p:spTgt spid="309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3094"/>
                        </p:tgtEl>
                        <p:attrNameLst>
                          <p:attrName>style.visibility</p:attrName>
                        </p:attrNameLst>
                      </p:cBhvr>
                      <p:to>
                        <p:strVal val="visible"/>
                      </p:to>
                    </p:set>
                    <p:animEffect transition="in" filter="wipe(left)">
                      <p:cBhvr>
                        <p:cTn dur="500"/>
                        <p:tgtEl>
                          <p:spTgt spid="3094"/>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3094"/>
                        </p:tgtEl>
                        <p:attrNameLst>
                          <p:attrName>style.visibility</p:attrName>
                        </p:attrNameLst>
                      </p:cBhvr>
                      <p:to>
                        <p:strVal val="visible"/>
                      </p:to>
                    </p:set>
                    <p:animEffect transition="in" filter="wipe(left)">
                      <p:cBhvr>
                        <p:cTn dur="500"/>
                        <p:tgtEl>
                          <p:spTgt spid="3094"/>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3094"/>
                        </p:tgtEl>
                        <p:attrNameLst>
                          <p:attrName>style.visibility</p:attrName>
                        </p:attrNameLst>
                      </p:cBhvr>
                      <p:to>
                        <p:strVal val="visible"/>
                      </p:to>
                    </p:set>
                    <p:animEffect transition="in" filter="wipe(left)">
                      <p:cBhvr>
                        <p:cTn dur="500"/>
                        <p:tgtEl>
                          <p:spTgt spid="3094"/>
                        </p:tgtEl>
                      </p:cBhvr>
                    </p:animEffect>
                  </p:childTnLst>
                </p:cTn>
              </p:par>
            </p:tnLst>
          </p:tmpl>
        </p:tmplLst>
      </p:bldP>
    </p:bldLst>
  </p:timing>
  <p:hf sldNum="0" hdr="0" dt="0"/>
  <p:txStyles>
    <p:titleStyle>
      <a:lvl1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i="1">
          <a:solidFill>
            <a:srgbClr val="FFEA18"/>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i="1">
          <a:solidFill>
            <a:srgbClr val="FFEA18"/>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i="1">
          <a:solidFill>
            <a:srgbClr val="FFEA18"/>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i="1">
          <a:solidFill>
            <a:srgbClr val="FFEA18"/>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i="1">
          <a:solidFill>
            <a:srgbClr val="FFEA18"/>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85000"/>
        <a:buFont typeface="Wingdings" panose="05000000000000000000" pitchFamily="2" charset="2"/>
        <a:buChar char="Ø"/>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video" Target="file:///C:\Documents%20and%20Settings\roberth\My%20Documents\PowerpointsJune%2009\Mental%20Agilit2009\BR%20BC%20side%20Frame%201.avi" TargetMode="External"/><Relationship Id="rId4" Type="http://schemas.openxmlformats.org/officeDocument/2006/relationships/image" Target="../media/image50.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video" Target="file:///C:\Documents%20and%20Settings\roberth\My%20Documents\PowerpointsJune%2009\Mental%20Agilit2009\BR%20A%20side%202%20Frame%201.avi" TargetMode="External"/><Relationship Id="rId4" Type="http://schemas.openxmlformats.org/officeDocument/2006/relationships/image" Target="../media/image51.jpeg"/></Relationships>
</file>

<file path=ppt/slides/_rels/slide1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1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preaccidentpodcast.podbean.com/e/safety-moment-principle-number-2-blame-fixes-nothing/" TargetMode="External"/><Relationship Id="rId2" Type="http://schemas.openxmlformats.org/officeDocument/2006/relationships/hyperlink" Target="http://preaccidentpodcast.podbean.com/e/safety-moment-principle-number-1-mistakes-are-normal/" TargetMode="External"/><Relationship Id="rId1" Type="http://schemas.openxmlformats.org/officeDocument/2006/relationships/slideLayout" Target="../slideLayouts/slideLayout2.xml"/><Relationship Id="rId5" Type="http://schemas.openxmlformats.org/officeDocument/2006/relationships/hyperlink" Target="https://preaccidentpodcast.podbean.com/e/safety-moment-principle-number-4-learning-is-key/" TargetMode="External"/><Relationship Id="rId4" Type="http://schemas.openxmlformats.org/officeDocument/2006/relationships/hyperlink" Target="http://preaccidentpodcast.podbean.com/e/safety-moment-principle-number-3-context-drives-behavio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mailto:BobbyHalton@gmail.com"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2202E-B72E-45ED-B841-E7E0F9ACD2C0}"/>
              </a:ext>
            </a:extLst>
          </p:cNvPr>
          <p:cNvSpPr>
            <a:spLocks noGrp="1"/>
          </p:cNvSpPr>
          <p:nvPr>
            <p:ph type="ctrTitle"/>
          </p:nvPr>
        </p:nvSpPr>
        <p:spPr>
          <a:xfrm>
            <a:off x="674237" y="914400"/>
            <a:ext cx="3657600" cy="2887579"/>
          </a:xfrm>
        </p:spPr>
        <p:txBody>
          <a:bodyPr>
            <a:normAutofit/>
          </a:bodyPr>
          <a:lstStyle/>
          <a:p>
            <a:pPr eaLnBrk="1" hangingPunct="1">
              <a:defRPr/>
            </a:pPr>
            <a:r>
              <a:rPr lang="en-US">
                <a:solidFill>
                  <a:srgbClr val="FFFFFF"/>
                </a:solidFill>
                <a:latin typeface="Bookman Old Style" panose="02050604050505020204" pitchFamily="18" charset="0"/>
              </a:rPr>
              <a:t>Improving Our </a:t>
            </a:r>
            <a:br>
              <a:rPr lang="en-US">
                <a:solidFill>
                  <a:srgbClr val="FFFFFF"/>
                </a:solidFill>
                <a:latin typeface="Bookman Old Style" panose="02050604050505020204" pitchFamily="18" charset="0"/>
              </a:rPr>
            </a:br>
            <a:r>
              <a:rPr lang="en-US">
                <a:solidFill>
                  <a:srgbClr val="FFFFFF"/>
                </a:solidFill>
                <a:latin typeface="Bookman Old Style" panose="02050604050505020204" pitchFamily="18" charset="0"/>
              </a:rPr>
              <a:t>Fire Departments </a:t>
            </a:r>
          </a:p>
        </p:txBody>
      </p:sp>
      <p:sp>
        <p:nvSpPr>
          <p:cNvPr id="3" name="Subtitle 2">
            <a:extLst>
              <a:ext uri="{FF2B5EF4-FFF2-40B4-BE49-F238E27FC236}">
                <a16:creationId xmlns:a16="http://schemas.microsoft.com/office/drawing/2014/main" id="{A5A82348-8691-4EF0-ACE6-2BD32EF280BE}"/>
              </a:ext>
            </a:extLst>
          </p:cNvPr>
          <p:cNvSpPr>
            <a:spLocks noGrp="1"/>
          </p:cNvSpPr>
          <p:nvPr>
            <p:ph type="subTitle" idx="1"/>
          </p:nvPr>
        </p:nvSpPr>
        <p:spPr>
          <a:xfrm>
            <a:off x="674237" y="4170501"/>
            <a:ext cx="3657600" cy="1525597"/>
          </a:xfrm>
        </p:spPr>
        <p:txBody>
          <a:bodyPr>
            <a:normAutofit/>
          </a:bodyPr>
          <a:lstStyle/>
          <a:p>
            <a:pPr eaLnBrk="1" hangingPunct="1">
              <a:defRPr/>
            </a:pPr>
            <a:r>
              <a:rPr lang="en-US" sz="2000">
                <a:solidFill>
                  <a:srgbClr val="FFFFFF"/>
                </a:solidFill>
              </a:rPr>
              <a:t> </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1198834-353E-49AA-9DBD-B7F0F635A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0898" y="5013275"/>
            <a:ext cx="1360093" cy="1360093"/>
          </a:xfrm>
          <a:prstGeom prst="rect">
            <a:avLst/>
          </a:prstGeom>
        </p:spPr>
      </p:pic>
    </p:spTree>
  </p:cSld>
  <p:clrMapOvr>
    <a:overrideClrMapping bg1="lt1" tx1="dk1" bg2="lt2" tx2="dk2" accent1="accent1" accent2="accent2" accent3="accent3" accent4="accent4" accent5="accent5" accent6="accent6" hlink="hlink" folHlink="folHlink"/>
  </p:clrMapOvr>
  <p:transition spd="med">
    <p:cover dir="rd"/>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83F2-6FEA-4538-A8C5-79BB81841DD5}"/>
              </a:ext>
            </a:extLst>
          </p:cNvPr>
          <p:cNvSpPr>
            <a:spLocks noGrp="1"/>
          </p:cNvSpPr>
          <p:nvPr>
            <p:ph type="title"/>
          </p:nvPr>
        </p:nvSpPr>
        <p:spPr>
          <a:xfrm>
            <a:off x="1136428" y="627564"/>
            <a:ext cx="7474172" cy="1325563"/>
          </a:xfrm>
        </p:spPr>
        <p:txBody>
          <a:bodyPr>
            <a:normAutofit/>
          </a:bodyPr>
          <a:lstStyle/>
          <a:p>
            <a:r>
              <a:rPr lang="en-US" dirty="0"/>
              <a:t>Lets take a few minutes </a:t>
            </a:r>
          </a:p>
        </p:txBody>
      </p:sp>
      <p:sp>
        <p:nvSpPr>
          <p:cNvPr id="3" name="Content Placeholder 2">
            <a:extLst>
              <a:ext uri="{FF2B5EF4-FFF2-40B4-BE49-F238E27FC236}">
                <a16:creationId xmlns:a16="http://schemas.microsoft.com/office/drawing/2014/main" id="{5EE1A8CC-FEA9-4D77-B3C6-AD78086FCA7E}"/>
              </a:ext>
            </a:extLst>
          </p:cNvPr>
          <p:cNvSpPr>
            <a:spLocks noGrp="1"/>
          </p:cNvSpPr>
          <p:nvPr>
            <p:ph idx="1"/>
          </p:nvPr>
        </p:nvSpPr>
        <p:spPr>
          <a:xfrm>
            <a:off x="1136429" y="2278173"/>
            <a:ext cx="6467867" cy="3450613"/>
          </a:xfrm>
        </p:spPr>
        <p:txBody>
          <a:bodyPr anchor="ctr">
            <a:normAutofit/>
          </a:bodyPr>
          <a:lstStyle/>
          <a:p>
            <a:pPr>
              <a:lnSpc>
                <a:spcPct val="90000"/>
              </a:lnSpc>
            </a:pPr>
            <a:r>
              <a:rPr lang="en-US" sz="2000"/>
              <a:t>What programs, goals, objectives do you believe are most critical to your department at this juncture</a:t>
            </a:r>
          </a:p>
          <a:p>
            <a:pPr lvl="1">
              <a:lnSpc>
                <a:spcPct val="90000"/>
              </a:lnSpc>
            </a:pPr>
            <a:r>
              <a:rPr lang="en-US" sz="2000"/>
              <a:t>Write down one and what would be necessary to get it done</a:t>
            </a:r>
          </a:p>
          <a:p>
            <a:pPr lvl="1">
              <a:lnSpc>
                <a:spcPct val="90000"/>
              </a:lnSpc>
            </a:pPr>
            <a:r>
              <a:rPr lang="en-US" sz="2000"/>
              <a:t>Use bullets and identify people or positions</a:t>
            </a:r>
          </a:p>
          <a:p>
            <a:pPr>
              <a:lnSpc>
                <a:spcPct val="90000"/>
              </a:lnSpc>
            </a:pPr>
            <a:endParaRPr lang="en-US" sz="2000"/>
          </a:p>
          <a:p>
            <a:pPr>
              <a:lnSpc>
                <a:spcPct val="90000"/>
              </a:lnSpc>
            </a:pPr>
            <a:r>
              <a:rPr lang="en-US" sz="2000"/>
              <a:t>What are your personal objectives, goals</a:t>
            </a:r>
          </a:p>
          <a:p>
            <a:pPr lvl="1">
              <a:lnSpc>
                <a:spcPct val="90000"/>
              </a:lnSpc>
            </a:pPr>
            <a:r>
              <a:rPr lang="en-US" sz="2000"/>
              <a:t>Write down how you will get there</a:t>
            </a:r>
          </a:p>
          <a:p>
            <a:pPr lvl="1">
              <a:lnSpc>
                <a:spcPct val="90000"/>
              </a:lnSpc>
            </a:pPr>
            <a:r>
              <a:rPr lang="en-US" sz="2000"/>
              <a:t>Use bullets be general </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OpenEnrollment">
            <a:extLst>
              <a:ext uri="{FF2B5EF4-FFF2-40B4-BE49-F238E27FC236}">
                <a16:creationId xmlns:a16="http://schemas.microsoft.com/office/drawing/2014/main" id="{88B4189E-C3EE-4888-93E9-194FB6E9A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891910973"/>
      </p:ext>
    </p:extLst>
  </p:cSld>
  <p:clrMapOvr>
    <a:masterClrMapping/>
  </p:clrMapOvr>
  <p:transition spd="med">
    <p:cover dir="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AD7C-0B1E-439B-B4AD-AE3B227295F5}"/>
              </a:ext>
            </a:extLst>
          </p:cNvPr>
          <p:cNvSpPr>
            <a:spLocks noGrp="1"/>
          </p:cNvSpPr>
          <p:nvPr>
            <p:ph type="title"/>
          </p:nvPr>
        </p:nvSpPr>
        <p:spPr/>
        <p:txBody>
          <a:bodyPr/>
          <a:lstStyle/>
          <a:p>
            <a:pPr>
              <a:defRPr/>
            </a:pPr>
            <a:r>
              <a:rPr lang="en-US" dirty="0"/>
              <a:t>Worldview </a:t>
            </a:r>
          </a:p>
        </p:txBody>
      </p:sp>
      <p:sp>
        <p:nvSpPr>
          <p:cNvPr id="3" name="Content Placeholder 2">
            <a:extLst>
              <a:ext uri="{FF2B5EF4-FFF2-40B4-BE49-F238E27FC236}">
                <a16:creationId xmlns:a16="http://schemas.microsoft.com/office/drawing/2014/main" id="{1D655410-B10A-4AB0-AC0F-72F37FF56B7E}"/>
              </a:ext>
            </a:extLst>
          </p:cNvPr>
          <p:cNvSpPr>
            <a:spLocks noGrp="1"/>
          </p:cNvSpPr>
          <p:nvPr>
            <p:ph idx="1"/>
          </p:nvPr>
        </p:nvSpPr>
        <p:spPr>
          <a:xfrm>
            <a:off x="1981200" y="1371600"/>
            <a:ext cx="8229600" cy="4953000"/>
          </a:xfrm>
        </p:spPr>
        <p:txBody>
          <a:bodyPr/>
          <a:lstStyle/>
          <a:p>
            <a:pPr>
              <a:defRPr/>
            </a:pPr>
            <a:r>
              <a:rPr lang="en-US" sz="2800" dirty="0">
                <a:solidFill>
                  <a:srgbClr val="FFFF00"/>
                </a:solidFill>
                <a:latin typeface="Bookman Old Style" panose="02050604050505020204" pitchFamily="18" charset="0"/>
              </a:rPr>
              <a:t>“Constantly think of the universe as a single living being, comprised of a single substance and a single soul; and how all things issue into the single perception of this being, and how it accomplishes all things through a single impulse; and how all things work together to cause all that comes to be, and how intricate and densely woven is the fabric formed by their interweaving” – </a:t>
            </a:r>
          </a:p>
          <a:p>
            <a:pPr lvl="2">
              <a:defRPr/>
            </a:pPr>
            <a:r>
              <a:rPr lang="en-US" sz="2000" dirty="0">
                <a:solidFill>
                  <a:srgbClr val="FFFF00"/>
                </a:solidFill>
                <a:latin typeface="Bookman Old Style" panose="02050604050505020204" pitchFamily="18" charset="0"/>
              </a:rPr>
              <a:t>Marcus Aurelius, Meditations, 4.40</a:t>
            </a:r>
          </a:p>
        </p:txBody>
      </p:sp>
      <p:sp>
        <p:nvSpPr>
          <p:cNvPr id="63492" name="Footer Placeholder 3">
            <a:extLst>
              <a:ext uri="{FF2B5EF4-FFF2-40B4-BE49-F238E27FC236}">
                <a16:creationId xmlns:a16="http://schemas.microsoft.com/office/drawing/2014/main" id="{12D52AC1-D32A-47E4-83EE-E0ABA189F255}"/>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12CE-3663-40FA-9986-79D0E4B17A69}"/>
              </a:ext>
            </a:extLst>
          </p:cNvPr>
          <p:cNvSpPr>
            <a:spLocks noGrp="1"/>
          </p:cNvSpPr>
          <p:nvPr>
            <p:ph type="title"/>
          </p:nvPr>
        </p:nvSpPr>
        <p:spPr>
          <a:xfrm>
            <a:off x="1524000" y="228600"/>
            <a:ext cx="9144000" cy="1295400"/>
          </a:xfrm>
        </p:spPr>
        <p:txBody>
          <a:bodyPr/>
          <a:lstStyle/>
          <a:p>
            <a:pPr>
              <a:defRPr/>
            </a:pPr>
            <a:r>
              <a:rPr lang="en-US" sz="4000" dirty="0"/>
              <a:t>Challenges of Command </a:t>
            </a:r>
          </a:p>
        </p:txBody>
      </p:sp>
      <p:sp>
        <p:nvSpPr>
          <p:cNvPr id="3" name="Content Placeholder 2">
            <a:extLst>
              <a:ext uri="{FF2B5EF4-FFF2-40B4-BE49-F238E27FC236}">
                <a16:creationId xmlns:a16="http://schemas.microsoft.com/office/drawing/2014/main" id="{06490EA4-9586-422B-9511-44FEE21EB7A3}"/>
              </a:ext>
            </a:extLst>
          </p:cNvPr>
          <p:cNvSpPr>
            <a:spLocks noGrp="1"/>
          </p:cNvSpPr>
          <p:nvPr>
            <p:ph idx="1"/>
          </p:nvPr>
        </p:nvSpPr>
        <p:spPr>
          <a:xfrm>
            <a:off x="1828800" y="1524000"/>
            <a:ext cx="8305800" cy="4724400"/>
          </a:xfrm>
        </p:spPr>
        <p:txBody>
          <a:bodyPr/>
          <a:lstStyle/>
          <a:p>
            <a:pPr>
              <a:defRPr/>
            </a:pPr>
            <a:r>
              <a:rPr lang="en-US" dirty="0"/>
              <a:t>Making quality judgments</a:t>
            </a:r>
          </a:p>
          <a:p>
            <a:pPr marL="0" indent="0">
              <a:buNone/>
              <a:defRPr/>
            </a:pPr>
            <a:endParaRPr lang="en-US" sz="1800" dirty="0"/>
          </a:p>
          <a:p>
            <a:pPr>
              <a:defRPr/>
            </a:pPr>
            <a:r>
              <a:rPr lang="en-US" dirty="0"/>
              <a:t>How to employ specialized knowledge</a:t>
            </a:r>
          </a:p>
          <a:p>
            <a:pPr marL="0" indent="0">
              <a:buNone/>
              <a:defRPr/>
            </a:pPr>
            <a:r>
              <a:rPr lang="en-US" sz="1800" dirty="0"/>
              <a:t>  </a:t>
            </a:r>
          </a:p>
          <a:p>
            <a:pPr>
              <a:defRPr/>
            </a:pPr>
            <a:r>
              <a:rPr lang="en-US" dirty="0"/>
              <a:t>Responsibility for protecting life</a:t>
            </a:r>
          </a:p>
          <a:p>
            <a:pPr marL="0" indent="0">
              <a:buNone/>
              <a:defRPr/>
            </a:pPr>
            <a:endParaRPr lang="en-US" sz="1800" dirty="0"/>
          </a:p>
          <a:p>
            <a:pPr>
              <a:defRPr/>
            </a:pPr>
            <a:r>
              <a:rPr lang="en-US" dirty="0"/>
              <a:t>Firefighters conduct towards one another</a:t>
            </a:r>
          </a:p>
          <a:p>
            <a:pPr marL="0" indent="0">
              <a:buNone/>
              <a:defRPr/>
            </a:pPr>
            <a:endParaRPr lang="en-US" sz="1800" dirty="0"/>
          </a:p>
          <a:p>
            <a:pPr>
              <a:defRPr/>
            </a:pPr>
            <a:r>
              <a:rPr lang="en-US" dirty="0"/>
              <a:t>To command is to think and decide, to feel and moralize and to act and wield power.</a:t>
            </a:r>
          </a:p>
        </p:txBody>
      </p:sp>
      <p:sp>
        <p:nvSpPr>
          <p:cNvPr id="64516" name="Footer Placeholder 3">
            <a:extLst>
              <a:ext uri="{FF2B5EF4-FFF2-40B4-BE49-F238E27FC236}">
                <a16:creationId xmlns:a16="http://schemas.microsoft.com/office/drawing/2014/main" id="{4142B143-D319-4348-8C99-86692EBEEDA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06A2-681A-41E2-9938-896AE9223033}"/>
              </a:ext>
            </a:extLst>
          </p:cNvPr>
          <p:cNvSpPr>
            <a:spLocks noGrp="1"/>
          </p:cNvSpPr>
          <p:nvPr>
            <p:ph type="title"/>
          </p:nvPr>
        </p:nvSpPr>
        <p:spPr/>
        <p:txBody>
          <a:bodyPr/>
          <a:lstStyle/>
          <a:p>
            <a:pPr>
              <a:defRPr/>
            </a:pPr>
            <a:r>
              <a:rPr lang="en-US" dirty="0"/>
              <a:t>Ultimate Challenge of Command </a:t>
            </a:r>
          </a:p>
        </p:txBody>
      </p:sp>
      <p:sp>
        <p:nvSpPr>
          <p:cNvPr id="3" name="Content Placeholder 2">
            <a:extLst>
              <a:ext uri="{FF2B5EF4-FFF2-40B4-BE49-F238E27FC236}">
                <a16:creationId xmlns:a16="http://schemas.microsoft.com/office/drawing/2014/main" id="{BD9ED48E-CE4B-413B-BDB1-6977956A9C12}"/>
              </a:ext>
            </a:extLst>
          </p:cNvPr>
          <p:cNvSpPr>
            <a:spLocks noGrp="1"/>
          </p:cNvSpPr>
          <p:nvPr>
            <p:ph idx="1"/>
          </p:nvPr>
        </p:nvSpPr>
        <p:spPr/>
        <p:txBody>
          <a:bodyPr/>
          <a:lstStyle/>
          <a:p>
            <a:pPr marL="0" indent="0">
              <a:buNone/>
              <a:defRPr/>
            </a:pPr>
            <a:r>
              <a:rPr lang="en-US" sz="4000" dirty="0">
                <a:latin typeface="Bookman Old Style" panose="02050604050505020204" pitchFamily="18" charset="0"/>
              </a:rPr>
              <a:t>“Your position never gives you the right to command. It only imposes on you the duty of so living your life that others can receive your orders without being humiliated.” </a:t>
            </a:r>
          </a:p>
          <a:p>
            <a:pPr lvl="1">
              <a:defRPr/>
            </a:pPr>
            <a:r>
              <a:rPr lang="en-US" dirty="0"/>
              <a:t>Dag Hammarskjold</a:t>
            </a:r>
          </a:p>
        </p:txBody>
      </p:sp>
      <p:sp>
        <p:nvSpPr>
          <p:cNvPr id="65540" name="Footer Placeholder 3">
            <a:extLst>
              <a:ext uri="{FF2B5EF4-FFF2-40B4-BE49-F238E27FC236}">
                <a16:creationId xmlns:a16="http://schemas.microsoft.com/office/drawing/2014/main" id="{58C194BD-269F-49C2-A2C7-C09F3DABCD9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D0BE-6BEB-4B6C-998D-D96862A38700}"/>
              </a:ext>
            </a:extLst>
          </p:cNvPr>
          <p:cNvSpPr>
            <a:spLocks noGrp="1"/>
          </p:cNvSpPr>
          <p:nvPr>
            <p:ph type="title"/>
          </p:nvPr>
        </p:nvSpPr>
        <p:spPr/>
        <p:txBody>
          <a:bodyPr/>
          <a:lstStyle/>
          <a:p>
            <a:pPr>
              <a:defRPr/>
            </a:pPr>
            <a:r>
              <a:rPr lang="en-US" dirty="0"/>
              <a:t>Command and Tactics </a:t>
            </a:r>
          </a:p>
        </p:txBody>
      </p:sp>
      <p:sp>
        <p:nvSpPr>
          <p:cNvPr id="3" name="Content Placeholder 2">
            <a:extLst>
              <a:ext uri="{FF2B5EF4-FFF2-40B4-BE49-F238E27FC236}">
                <a16:creationId xmlns:a16="http://schemas.microsoft.com/office/drawing/2014/main" id="{9E9372D7-B61B-46BA-ACCF-D01CB8BED51E}"/>
              </a:ext>
            </a:extLst>
          </p:cNvPr>
          <p:cNvSpPr>
            <a:spLocks noGrp="1"/>
          </p:cNvSpPr>
          <p:nvPr>
            <p:ph idx="1"/>
          </p:nvPr>
        </p:nvSpPr>
        <p:spPr>
          <a:xfrm>
            <a:off x="1828800" y="990600"/>
            <a:ext cx="8382000" cy="5410200"/>
          </a:xfrm>
        </p:spPr>
        <p:txBody>
          <a:bodyPr/>
          <a:lstStyle/>
          <a:p>
            <a:pPr>
              <a:defRPr/>
            </a:pPr>
            <a:r>
              <a:rPr lang="en-US" dirty="0"/>
              <a:t>Greek “</a:t>
            </a:r>
            <a:r>
              <a:rPr lang="en-US" dirty="0" err="1"/>
              <a:t>taktos</a:t>
            </a:r>
            <a:r>
              <a:rPr lang="en-US" dirty="0"/>
              <a:t>” things that are ordered or arranged such as in formations</a:t>
            </a:r>
          </a:p>
          <a:p>
            <a:pPr marL="0" indent="0">
              <a:buNone/>
              <a:defRPr/>
            </a:pPr>
            <a:endParaRPr lang="en-US" sz="1800" dirty="0"/>
          </a:p>
          <a:p>
            <a:pPr>
              <a:defRPr/>
            </a:pPr>
            <a:r>
              <a:rPr lang="en-US" dirty="0"/>
              <a:t>Role of tactics</a:t>
            </a:r>
          </a:p>
          <a:p>
            <a:pPr marL="0" indent="0">
              <a:buNone/>
              <a:defRPr/>
            </a:pPr>
            <a:r>
              <a:rPr lang="en-US" sz="1800" dirty="0"/>
              <a:t> </a:t>
            </a:r>
          </a:p>
          <a:p>
            <a:pPr>
              <a:defRPr/>
            </a:pPr>
            <a:r>
              <a:rPr lang="en-US" dirty="0"/>
              <a:t>Tactical evolution </a:t>
            </a:r>
          </a:p>
          <a:p>
            <a:pPr>
              <a:defRPr/>
            </a:pPr>
            <a:endParaRPr lang="en-US" sz="1800" dirty="0"/>
          </a:p>
          <a:p>
            <a:pPr>
              <a:defRPr/>
            </a:pPr>
            <a:r>
              <a:rPr lang="en-US" dirty="0"/>
              <a:t>Iterate innovate and improve</a:t>
            </a:r>
          </a:p>
          <a:p>
            <a:pPr>
              <a:defRPr/>
            </a:pPr>
            <a:endParaRPr lang="en-US" sz="1800" dirty="0"/>
          </a:p>
          <a:p>
            <a:pPr>
              <a:defRPr/>
            </a:pPr>
            <a:r>
              <a:rPr lang="en-US" dirty="0"/>
              <a:t>Grand tactics, Minor tactics, Applied tactics.</a:t>
            </a:r>
          </a:p>
        </p:txBody>
      </p:sp>
      <p:sp>
        <p:nvSpPr>
          <p:cNvPr id="66564" name="Footer Placeholder 3">
            <a:extLst>
              <a:ext uri="{FF2B5EF4-FFF2-40B4-BE49-F238E27FC236}">
                <a16:creationId xmlns:a16="http://schemas.microsoft.com/office/drawing/2014/main" id="{AB0D35CA-4ABD-439E-9EFF-C3C0E5F466C0}"/>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97A7-FBF0-4E61-87BF-B9B6297AAE75}"/>
              </a:ext>
            </a:extLst>
          </p:cNvPr>
          <p:cNvSpPr>
            <a:spLocks noGrp="1"/>
          </p:cNvSpPr>
          <p:nvPr>
            <p:ph type="title"/>
          </p:nvPr>
        </p:nvSpPr>
        <p:spPr/>
        <p:txBody>
          <a:bodyPr/>
          <a:lstStyle/>
          <a:p>
            <a:pPr>
              <a:defRPr/>
            </a:pPr>
            <a:r>
              <a:rPr lang="en-US" dirty="0"/>
              <a:t>The Commander as a Firefighter </a:t>
            </a:r>
          </a:p>
        </p:txBody>
      </p:sp>
      <p:sp>
        <p:nvSpPr>
          <p:cNvPr id="3" name="Content Placeholder 2">
            <a:extLst>
              <a:ext uri="{FF2B5EF4-FFF2-40B4-BE49-F238E27FC236}">
                <a16:creationId xmlns:a16="http://schemas.microsoft.com/office/drawing/2014/main" id="{20763A1B-B3A0-4CA2-8E69-9A9E01D8CBA2}"/>
              </a:ext>
            </a:extLst>
          </p:cNvPr>
          <p:cNvSpPr>
            <a:spLocks noGrp="1"/>
          </p:cNvSpPr>
          <p:nvPr>
            <p:ph idx="1"/>
          </p:nvPr>
        </p:nvSpPr>
        <p:spPr>
          <a:xfrm>
            <a:off x="1600200" y="1143000"/>
            <a:ext cx="8991600" cy="5562600"/>
          </a:xfrm>
        </p:spPr>
        <p:txBody>
          <a:bodyPr/>
          <a:lstStyle/>
          <a:p>
            <a:pPr marL="0" indent="0">
              <a:buNone/>
              <a:defRPr/>
            </a:pPr>
            <a:r>
              <a:rPr lang="en-US" dirty="0"/>
              <a:t> Demands on fire commanders</a:t>
            </a:r>
          </a:p>
          <a:p>
            <a:pPr marL="0" indent="0">
              <a:buNone/>
              <a:defRPr/>
            </a:pPr>
            <a:endParaRPr lang="en-US" sz="1000" dirty="0"/>
          </a:p>
          <a:p>
            <a:pPr lvl="1">
              <a:defRPr/>
            </a:pPr>
            <a:r>
              <a:rPr lang="en-US" dirty="0"/>
              <a:t>Personally courageous</a:t>
            </a:r>
          </a:p>
          <a:p>
            <a:pPr lvl="1">
              <a:defRPr/>
            </a:pPr>
            <a:endParaRPr lang="en-US" sz="1000" dirty="0"/>
          </a:p>
          <a:p>
            <a:pPr lvl="1">
              <a:defRPr/>
            </a:pPr>
            <a:r>
              <a:rPr lang="en-US" dirty="0"/>
              <a:t>Function usefully in hazardous &amp; chaotic conditions</a:t>
            </a:r>
          </a:p>
          <a:p>
            <a:pPr lvl="1">
              <a:defRPr/>
            </a:pPr>
            <a:endParaRPr lang="en-US" sz="1000" dirty="0"/>
          </a:p>
          <a:p>
            <a:pPr lvl="1">
              <a:defRPr/>
            </a:pPr>
            <a:r>
              <a:rPr lang="en-US" dirty="0"/>
              <a:t>Able to fight off fatigue</a:t>
            </a:r>
          </a:p>
          <a:p>
            <a:pPr lvl="1">
              <a:defRPr/>
            </a:pPr>
            <a:endParaRPr lang="en-US" sz="1000" dirty="0"/>
          </a:p>
          <a:p>
            <a:pPr lvl="1">
              <a:defRPr/>
            </a:pPr>
            <a:r>
              <a:rPr lang="en-US" dirty="0"/>
              <a:t>Able to continuously inspire</a:t>
            </a:r>
          </a:p>
          <a:p>
            <a:pPr lvl="1">
              <a:defRPr/>
            </a:pPr>
            <a:endParaRPr lang="en-US" sz="1000" dirty="0"/>
          </a:p>
          <a:p>
            <a:pPr lvl="1">
              <a:defRPr/>
            </a:pPr>
            <a:r>
              <a:rPr lang="en-US" dirty="0"/>
              <a:t>Committed to success regardless of the obstacles bad luck or the incompetence of others.</a:t>
            </a:r>
          </a:p>
        </p:txBody>
      </p:sp>
      <p:sp>
        <p:nvSpPr>
          <p:cNvPr id="67588" name="Footer Placeholder 3">
            <a:extLst>
              <a:ext uri="{FF2B5EF4-FFF2-40B4-BE49-F238E27FC236}">
                <a16:creationId xmlns:a16="http://schemas.microsoft.com/office/drawing/2014/main" id="{4770C894-5AD9-42C6-85AF-CC14CC98CBD3}"/>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2FCF-85AD-4ADC-B297-45EE46E272D5}"/>
              </a:ext>
            </a:extLst>
          </p:cNvPr>
          <p:cNvSpPr>
            <a:spLocks noGrp="1"/>
          </p:cNvSpPr>
          <p:nvPr>
            <p:ph type="title"/>
          </p:nvPr>
        </p:nvSpPr>
        <p:spPr/>
        <p:txBody>
          <a:bodyPr/>
          <a:lstStyle/>
          <a:p>
            <a:pPr>
              <a:defRPr/>
            </a:pPr>
            <a:r>
              <a:rPr lang="en-US" dirty="0"/>
              <a:t>The Commander as Moral Arbiter </a:t>
            </a:r>
          </a:p>
        </p:txBody>
      </p:sp>
      <p:sp>
        <p:nvSpPr>
          <p:cNvPr id="3" name="Content Placeholder 2">
            <a:extLst>
              <a:ext uri="{FF2B5EF4-FFF2-40B4-BE49-F238E27FC236}">
                <a16:creationId xmlns:a16="http://schemas.microsoft.com/office/drawing/2014/main" id="{B27CBE21-1265-4619-A308-BBB9B817C2B5}"/>
              </a:ext>
            </a:extLst>
          </p:cNvPr>
          <p:cNvSpPr>
            <a:spLocks noGrp="1"/>
          </p:cNvSpPr>
          <p:nvPr>
            <p:ph idx="1"/>
          </p:nvPr>
        </p:nvSpPr>
        <p:spPr/>
        <p:txBody>
          <a:bodyPr/>
          <a:lstStyle/>
          <a:p>
            <a:pPr>
              <a:defRPr/>
            </a:pPr>
            <a:r>
              <a:rPr lang="en-US" dirty="0"/>
              <a:t>Setting standards for moral conduct</a:t>
            </a:r>
          </a:p>
          <a:p>
            <a:pPr>
              <a:defRPr/>
            </a:pPr>
            <a:r>
              <a:rPr lang="en-US" dirty="0"/>
              <a:t>Character and environment</a:t>
            </a:r>
          </a:p>
          <a:p>
            <a:pPr>
              <a:defRPr/>
            </a:pPr>
            <a:r>
              <a:rPr lang="en-US" dirty="0"/>
              <a:t>Supporting core policies</a:t>
            </a:r>
          </a:p>
          <a:p>
            <a:pPr>
              <a:defRPr/>
            </a:pPr>
            <a:r>
              <a:rPr lang="en-US" dirty="0"/>
              <a:t>Four kinds of tests</a:t>
            </a:r>
          </a:p>
          <a:p>
            <a:pPr lvl="1">
              <a:defRPr/>
            </a:pPr>
            <a:r>
              <a:rPr lang="en-US" dirty="0"/>
              <a:t>Honesty and integrity</a:t>
            </a:r>
          </a:p>
          <a:p>
            <a:pPr lvl="1">
              <a:defRPr/>
            </a:pPr>
            <a:r>
              <a:rPr lang="en-US" dirty="0"/>
              <a:t>Skill in work</a:t>
            </a:r>
          </a:p>
          <a:p>
            <a:pPr lvl="1">
              <a:defRPr/>
            </a:pPr>
            <a:r>
              <a:rPr lang="en-US" dirty="0"/>
              <a:t>Compassion</a:t>
            </a:r>
          </a:p>
          <a:p>
            <a:pPr lvl="1">
              <a:defRPr/>
            </a:pPr>
            <a:r>
              <a:rPr lang="en-US" dirty="0"/>
              <a:t>Courage </a:t>
            </a:r>
          </a:p>
        </p:txBody>
      </p:sp>
      <p:sp>
        <p:nvSpPr>
          <p:cNvPr id="68612" name="Footer Placeholder 3">
            <a:extLst>
              <a:ext uri="{FF2B5EF4-FFF2-40B4-BE49-F238E27FC236}">
                <a16:creationId xmlns:a16="http://schemas.microsoft.com/office/drawing/2014/main" id="{B81642D0-20AD-462A-A193-5BEEDE34EE5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51C0E-B3ED-4266-97F1-FC1CD9379A28}"/>
              </a:ext>
            </a:extLst>
          </p:cNvPr>
          <p:cNvSpPr>
            <a:spLocks noGrp="1"/>
          </p:cNvSpPr>
          <p:nvPr>
            <p:ph type="title"/>
          </p:nvPr>
        </p:nvSpPr>
        <p:spPr/>
        <p:txBody>
          <a:bodyPr/>
          <a:lstStyle/>
          <a:p>
            <a:pPr>
              <a:defRPr/>
            </a:pPr>
            <a:r>
              <a:rPr lang="en-US" dirty="0"/>
              <a:t>The Concept of Duty</a:t>
            </a:r>
          </a:p>
        </p:txBody>
      </p:sp>
      <p:sp>
        <p:nvSpPr>
          <p:cNvPr id="3" name="Content Placeholder 2">
            <a:extLst>
              <a:ext uri="{FF2B5EF4-FFF2-40B4-BE49-F238E27FC236}">
                <a16:creationId xmlns:a16="http://schemas.microsoft.com/office/drawing/2014/main" id="{C6F457E5-3E1C-4011-9B48-23EB94F2EE92}"/>
              </a:ext>
            </a:extLst>
          </p:cNvPr>
          <p:cNvSpPr>
            <a:spLocks noGrp="1"/>
          </p:cNvSpPr>
          <p:nvPr>
            <p:ph idx="1"/>
          </p:nvPr>
        </p:nvSpPr>
        <p:spPr>
          <a:xfrm>
            <a:off x="1828800" y="1143000"/>
            <a:ext cx="8305800" cy="5486400"/>
          </a:xfrm>
        </p:spPr>
        <p:txBody>
          <a:bodyPr/>
          <a:lstStyle/>
          <a:p>
            <a:pPr>
              <a:defRPr/>
            </a:pPr>
            <a:r>
              <a:rPr lang="en-US" dirty="0"/>
              <a:t>Mutual Trust and Obligation</a:t>
            </a:r>
          </a:p>
          <a:p>
            <a:pPr>
              <a:defRPr/>
            </a:pPr>
            <a:endParaRPr lang="en-US" sz="1200" dirty="0"/>
          </a:p>
          <a:p>
            <a:pPr>
              <a:defRPr/>
            </a:pPr>
            <a:r>
              <a:rPr lang="en-US" dirty="0"/>
              <a:t>Obey and carry out orders</a:t>
            </a:r>
          </a:p>
          <a:p>
            <a:pPr>
              <a:defRPr/>
            </a:pPr>
            <a:endParaRPr lang="en-US" sz="1200" dirty="0"/>
          </a:p>
          <a:p>
            <a:pPr>
              <a:defRPr/>
            </a:pPr>
            <a:r>
              <a:rPr lang="en-US" dirty="0"/>
              <a:t>Care for and build strong companies</a:t>
            </a:r>
          </a:p>
          <a:p>
            <a:pPr marL="0" indent="0">
              <a:buNone/>
              <a:defRPr/>
            </a:pPr>
            <a:endParaRPr lang="en-US" sz="1200" dirty="0"/>
          </a:p>
          <a:p>
            <a:pPr>
              <a:defRPr/>
            </a:pPr>
            <a:r>
              <a:rPr lang="en-US" dirty="0"/>
              <a:t>Uphold professional and ethical code</a:t>
            </a:r>
          </a:p>
          <a:p>
            <a:pPr>
              <a:defRPr/>
            </a:pPr>
            <a:endParaRPr lang="en-US" sz="1200" dirty="0"/>
          </a:p>
          <a:p>
            <a:pPr>
              <a:defRPr/>
            </a:pPr>
            <a:r>
              <a:rPr lang="en-US" dirty="0"/>
              <a:t>Self Development to the highest</a:t>
            </a:r>
          </a:p>
          <a:p>
            <a:pPr marL="0" indent="0">
              <a:buNone/>
              <a:defRPr/>
            </a:pPr>
            <a:endParaRPr lang="en-US" sz="1200" dirty="0"/>
          </a:p>
          <a:p>
            <a:pPr>
              <a:defRPr/>
            </a:pPr>
            <a:r>
              <a:rPr lang="en-US" dirty="0"/>
              <a:t>Fidelity to family, friends and teammates</a:t>
            </a:r>
          </a:p>
          <a:p>
            <a:pPr>
              <a:defRPr/>
            </a:pPr>
            <a:endParaRPr lang="en-US" sz="1200" dirty="0"/>
          </a:p>
          <a:p>
            <a:pPr>
              <a:defRPr/>
            </a:pPr>
            <a:r>
              <a:rPr lang="en-US" dirty="0"/>
              <a:t>Uphold moral principals </a:t>
            </a:r>
          </a:p>
          <a:p>
            <a:pPr>
              <a:defRPr/>
            </a:pPr>
            <a:endParaRPr lang="en-US" dirty="0"/>
          </a:p>
        </p:txBody>
      </p:sp>
      <p:sp>
        <p:nvSpPr>
          <p:cNvPr id="69636" name="Footer Placeholder 3">
            <a:extLst>
              <a:ext uri="{FF2B5EF4-FFF2-40B4-BE49-F238E27FC236}">
                <a16:creationId xmlns:a16="http://schemas.microsoft.com/office/drawing/2014/main" id="{0049D6F8-B528-4654-89A9-566215D0525D}"/>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06AE-373D-4DD5-A168-1DC3DCE3CD70}"/>
              </a:ext>
            </a:extLst>
          </p:cNvPr>
          <p:cNvSpPr>
            <a:spLocks noGrp="1"/>
          </p:cNvSpPr>
          <p:nvPr>
            <p:ph type="title"/>
          </p:nvPr>
        </p:nvSpPr>
        <p:spPr/>
        <p:txBody>
          <a:bodyPr/>
          <a:lstStyle/>
          <a:p>
            <a:pPr>
              <a:defRPr/>
            </a:pPr>
            <a:r>
              <a:rPr lang="en-US" dirty="0"/>
              <a:t>Command and Strategy </a:t>
            </a:r>
          </a:p>
        </p:txBody>
      </p:sp>
      <p:sp>
        <p:nvSpPr>
          <p:cNvPr id="3" name="Content Placeholder 2">
            <a:extLst>
              <a:ext uri="{FF2B5EF4-FFF2-40B4-BE49-F238E27FC236}">
                <a16:creationId xmlns:a16="http://schemas.microsoft.com/office/drawing/2014/main" id="{F5F04534-C060-432A-B7DA-B88DF2DF8AF2}"/>
              </a:ext>
            </a:extLst>
          </p:cNvPr>
          <p:cNvSpPr>
            <a:spLocks noGrp="1"/>
          </p:cNvSpPr>
          <p:nvPr>
            <p:ph idx="1"/>
          </p:nvPr>
        </p:nvSpPr>
        <p:spPr>
          <a:xfrm>
            <a:off x="1981200" y="1371600"/>
            <a:ext cx="8229600" cy="5105400"/>
          </a:xfrm>
        </p:spPr>
        <p:txBody>
          <a:bodyPr/>
          <a:lstStyle/>
          <a:p>
            <a:pPr>
              <a:defRPr/>
            </a:pPr>
            <a:r>
              <a:rPr lang="en-US" dirty="0"/>
              <a:t>Greek </a:t>
            </a:r>
            <a:r>
              <a:rPr lang="en-US" dirty="0" err="1"/>
              <a:t>Strategos</a:t>
            </a:r>
            <a:r>
              <a:rPr lang="en-US" dirty="0"/>
              <a:t> :”the art of the general”</a:t>
            </a:r>
          </a:p>
          <a:p>
            <a:pPr>
              <a:defRPr/>
            </a:pPr>
            <a:endParaRPr lang="en-US" sz="1200" dirty="0"/>
          </a:p>
          <a:p>
            <a:pPr>
              <a:defRPr/>
            </a:pPr>
            <a:r>
              <a:rPr lang="en-US" dirty="0"/>
              <a:t>Employing forces to secure objectives</a:t>
            </a:r>
          </a:p>
          <a:p>
            <a:pPr marL="0" indent="0">
              <a:buNone/>
              <a:defRPr/>
            </a:pPr>
            <a:endParaRPr lang="en-US" sz="1200" dirty="0"/>
          </a:p>
          <a:p>
            <a:pPr>
              <a:defRPr/>
            </a:pPr>
            <a:r>
              <a:rPr lang="en-US" dirty="0"/>
              <a:t>Knowing theoretical bases</a:t>
            </a:r>
          </a:p>
          <a:p>
            <a:pPr marL="0" indent="0">
              <a:buNone/>
              <a:defRPr/>
            </a:pPr>
            <a:endParaRPr lang="en-US" sz="1200" dirty="0"/>
          </a:p>
          <a:p>
            <a:pPr>
              <a:defRPr/>
            </a:pPr>
            <a:r>
              <a:rPr lang="en-US" dirty="0"/>
              <a:t>Allocating resources</a:t>
            </a:r>
          </a:p>
          <a:p>
            <a:pPr>
              <a:defRPr/>
            </a:pPr>
            <a:endParaRPr lang="en-US" sz="1200" dirty="0"/>
          </a:p>
          <a:p>
            <a:pPr>
              <a:defRPr/>
            </a:pPr>
            <a:r>
              <a:rPr lang="en-US" dirty="0"/>
              <a:t>Maintaining a balance</a:t>
            </a:r>
          </a:p>
          <a:p>
            <a:pPr marL="0" indent="0">
              <a:buNone/>
              <a:defRPr/>
            </a:pPr>
            <a:endParaRPr lang="en-US" sz="1200" dirty="0"/>
          </a:p>
          <a:p>
            <a:pPr>
              <a:defRPr/>
            </a:pPr>
            <a:r>
              <a:rPr lang="en-US" dirty="0"/>
              <a:t>Tradition, Evolution, Resources, Threats </a:t>
            </a:r>
          </a:p>
        </p:txBody>
      </p:sp>
      <p:sp>
        <p:nvSpPr>
          <p:cNvPr id="70660" name="Footer Placeholder 3">
            <a:extLst>
              <a:ext uri="{FF2B5EF4-FFF2-40B4-BE49-F238E27FC236}">
                <a16:creationId xmlns:a16="http://schemas.microsoft.com/office/drawing/2014/main" id="{94EA3E12-FBEF-4B5B-9441-791FCB6FA88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01EA-01E6-47CE-B355-3F7EE0E1657E}"/>
              </a:ext>
            </a:extLst>
          </p:cNvPr>
          <p:cNvSpPr>
            <a:spLocks noGrp="1"/>
          </p:cNvSpPr>
          <p:nvPr>
            <p:ph type="title"/>
          </p:nvPr>
        </p:nvSpPr>
        <p:spPr/>
        <p:txBody>
          <a:bodyPr/>
          <a:lstStyle/>
          <a:p>
            <a:pPr>
              <a:defRPr/>
            </a:pPr>
            <a:r>
              <a:rPr lang="en-US" dirty="0"/>
              <a:t>Command and Mentoring </a:t>
            </a:r>
          </a:p>
        </p:txBody>
      </p:sp>
      <p:sp>
        <p:nvSpPr>
          <p:cNvPr id="3" name="Content Placeholder 2">
            <a:extLst>
              <a:ext uri="{FF2B5EF4-FFF2-40B4-BE49-F238E27FC236}">
                <a16:creationId xmlns:a16="http://schemas.microsoft.com/office/drawing/2014/main" id="{11B9DBFB-8F72-4FE4-BE8F-1E4A454C00D2}"/>
              </a:ext>
            </a:extLst>
          </p:cNvPr>
          <p:cNvSpPr>
            <a:spLocks noGrp="1"/>
          </p:cNvSpPr>
          <p:nvPr>
            <p:ph idx="1"/>
          </p:nvPr>
        </p:nvSpPr>
        <p:spPr/>
        <p:txBody>
          <a:bodyPr/>
          <a:lstStyle/>
          <a:p>
            <a:pPr>
              <a:defRPr/>
            </a:pPr>
            <a:r>
              <a:rPr lang="en-US" dirty="0"/>
              <a:t>Clear vision of yourself </a:t>
            </a:r>
          </a:p>
          <a:p>
            <a:pPr>
              <a:defRPr/>
            </a:pPr>
            <a:r>
              <a:rPr lang="en-US" dirty="0"/>
              <a:t>Enhanced capacity for mental, moral, and action oriented requirements </a:t>
            </a:r>
          </a:p>
          <a:p>
            <a:pPr>
              <a:defRPr/>
            </a:pPr>
            <a:r>
              <a:rPr lang="en-US" dirty="0"/>
              <a:t>Quality tacticians, firefighters, moral leaders, and strategists</a:t>
            </a:r>
          </a:p>
          <a:p>
            <a:pPr>
              <a:defRPr/>
            </a:pPr>
            <a:r>
              <a:rPr lang="en-US" dirty="0"/>
              <a:t>Undergird courage, sense of duty, dedication to justice, compulsive trainers</a:t>
            </a:r>
          </a:p>
          <a:p>
            <a:pPr>
              <a:defRPr/>
            </a:pPr>
            <a:r>
              <a:rPr lang="en-US" dirty="0"/>
              <a:t>Promote “Post Traumatic Growth”  </a:t>
            </a:r>
          </a:p>
        </p:txBody>
      </p:sp>
      <p:sp>
        <p:nvSpPr>
          <p:cNvPr id="71684" name="Footer Placeholder 3">
            <a:extLst>
              <a:ext uri="{FF2B5EF4-FFF2-40B4-BE49-F238E27FC236}">
                <a16:creationId xmlns:a16="http://schemas.microsoft.com/office/drawing/2014/main" id="{9DED792A-0873-4D1D-9E65-E4EBCE4BF9B3}"/>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2002-D68E-4D07-9292-003650AA0332}"/>
              </a:ext>
            </a:extLst>
          </p:cNvPr>
          <p:cNvSpPr>
            <a:spLocks noGrp="1"/>
          </p:cNvSpPr>
          <p:nvPr>
            <p:ph type="title"/>
          </p:nvPr>
        </p:nvSpPr>
        <p:spPr>
          <a:xfrm>
            <a:off x="1676400" y="228600"/>
            <a:ext cx="8839200" cy="1371600"/>
          </a:xfrm>
        </p:spPr>
        <p:txBody>
          <a:bodyPr>
            <a:normAutofit/>
          </a:bodyPr>
          <a:lstStyle/>
          <a:p>
            <a:pPr eaLnBrk="1" hangingPunct="1">
              <a:defRPr/>
            </a:pPr>
            <a:r>
              <a:rPr lang="en-US" dirty="0"/>
              <a:t>Command &amp; Leadership</a:t>
            </a:r>
          </a:p>
        </p:txBody>
      </p:sp>
      <p:sp>
        <p:nvSpPr>
          <p:cNvPr id="3" name="Content Placeholder 2">
            <a:extLst>
              <a:ext uri="{FF2B5EF4-FFF2-40B4-BE49-F238E27FC236}">
                <a16:creationId xmlns:a16="http://schemas.microsoft.com/office/drawing/2014/main" id="{7B1FF188-D205-4127-9B43-B1370A26FBCF}"/>
              </a:ext>
            </a:extLst>
          </p:cNvPr>
          <p:cNvSpPr>
            <a:spLocks noGrp="1"/>
          </p:cNvSpPr>
          <p:nvPr>
            <p:ph idx="1"/>
          </p:nvPr>
        </p:nvSpPr>
        <p:spPr>
          <a:xfrm>
            <a:off x="1905000" y="1600200"/>
            <a:ext cx="8458200" cy="5029200"/>
          </a:xfrm>
        </p:spPr>
        <p:txBody>
          <a:bodyPr/>
          <a:lstStyle/>
          <a:p>
            <a:pPr eaLnBrk="1" hangingPunct="1">
              <a:defRPr/>
            </a:pPr>
            <a:r>
              <a:rPr lang="en-US" dirty="0"/>
              <a:t>Leadership is not defined by the scale of the opportunity but by the quality of the response</a:t>
            </a:r>
          </a:p>
          <a:p>
            <a:pPr marL="0" indent="0" eaLnBrk="1" hangingPunct="1">
              <a:buNone/>
              <a:defRPr/>
            </a:pPr>
            <a:endParaRPr lang="en-US" dirty="0"/>
          </a:p>
          <a:p>
            <a:pPr eaLnBrk="1" hangingPunct="1">
              <a:defRPr/>
            </a:pPr>
            <a:r>
              <a:rPr lang="en-US" dirty="0"/>
              <a:t>Mrs. Washington </a:t>
            </a:r>
          </a:p>
          <a:p>
            <a:pPr lvl="1" eaLnBrk="1" hangingPunct="1">
              <a:defRPr/>
            </a:pPr>
            <a:r>
              <a:rPr lang="en-US" dirty="0"/>
              <a:t>“All I am I owe to my mother. I attribute all my success in life to the moral, intellectual and physical education I received from her.“</a:t>
            </a:r>
          </a:p>
          <a:p>
            <a:pPr lvl="4" eaLnBrk="1" hangingPunct="1">
              <a:defRPr/>
            </a:pPr>
            <a:r>
              <a:rPr lang="en-US" dirty="0"/>
              <a:t>George Washington</a:t>
            </a:r>
          </a:p>
        </p:txBody>
      </p:sp>
      <p:sp>
        <p:nvSpPr>
          <p:cNvPr id="72708" name="Footer Placeholder 3">
            <a:extLst>
              <a:ext uri="{FF2B5EF4-FFF2-40B4-BE49-F238E27FC236}">
                <a16:creationId xmlns:a16="http://schemas.microsoft.com/office/drawing/2014/main" id="{2A2BF679-F63B-4035-95CB-A3E25E3B3F9A}"/>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FA395-9AC7-4B32-9EC7-E20115E21816}"/>
              </a:ext>
            </a:extLst>
          </p:cNvPr>
          <p:cNvSpPr>
            <a:spLocks noGrp="1"/>
          </p:cNvSpPr>
          <p:nvPr>
            <p:ph type="title"/>
          </p:nvPr>
        </p:nvSpPr>
        <p:spPr>
          <a:xfrm>
            <a:off x="838200" y="631825"/>
            <a:ext cx="10515600" cy="1325563"/>
          </a:xfrm>
        </p:spPr>
        <p:txBody>
          <a:bodyPr>
            <a:normAutofit/>
          </a:bodyPr>
          <a:lstStyle/>
          <a:p>
            <a:r>
              <a:rPr lang="en-US"/>
              <a:t>Pre-Mortem Exercise</a:t>
            </a:r>
            <a:endParaRPr lang="en-US" dirty="0"/>
          </a:p>
        </p:txBody>
      </p:sp>
      <p:sp>
        <p:nvSpPr>
          <p:cNvPr id="3" name="Content Placeholder 2">
            <a:extLst>
              <a:ext uri="{FF2B5EF4-FFF2-40B4-BE49-F238E27FC236}">
                <a16:creationId xmlns:a16="http://schemas.microsoft.com/office/drawing/2014/main" id="{718A376C-377A-4EE6-A378-92E882DE8EB2}"/>
              </a:ext>
            </a:extLst>
          </p:cNvPr>
          <p:cNvSpPr>
            <a:spLocks noGrp="1"/>
          </p:cNvSpPr>
          <p:nvPr>
            <p:ph idx="1"/>
          </p:nvPr>
        </p:nvSpPr>
        <p:spPr>
          <a:xfrm>
            <a:off x="838200" y="2057400"/>
            <a:ext cx="10515600" cy="3871762"/>
          </a:xfrm>
        </p:spPr>
        <p:txBody>
          <a:bodyPr>
            <a:normAutofit/>
          </a:bodyPr>
          <a:lstStyle/>
          <a:p>
            <a:r>
              <a:rPr lang="en-US" sz="2400"/>
              <a:t>On department goals, list all the ways it could go south</a:t>
            </a:r>
          </a:p>
          <a:p>
            <a:pPr marL="0" indent="0">
              <a:buNone/>
            </a:pPr>
            <a:endParaRPr lang="en-US" sz="2400"/>
          </a:p>
          <a:p>
            <a:r>
              <a:rPr lang="en-US" sz="2400"/>
              <a:t>List all the ways you could contribute to them going south</a:t>
            </a:r>
          </a:p>
          <a:p>
            <a:endParaRPr lang="en-US" sz="2400"/>
          </a:p>
          <a:p>
            <a:r>
              <a:rPr lang="en-US" sz="2400"/>
              <a:t>On the personal goals, same drill </a:t>
            </a:r>
          </a:p>
        </p:txBody>
      </p:sp>
    </p:spTree>
    <p:extLst>
      <p:ext uri="{BB962C8B-B14F-4D97-AF65-F5344CB8AC3E}">
        <p14:creationId xmlns:p14="http://schemas.microsoft.com/office/powerpoint/2010/main" val="1139710045"/>
      </p:ext>
    </p:extLst>
  </p:cSld>
  <p:clrMapOvr>
    <a:masterClrMapping/>
  </p:clrMapOvr>
  <p:transition spd="med">
    <p:cover dir="rd"/>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A744-77ED-492E-8BED-844A192CB379}"/>
              </a:ext>
            </a:extLst>
          </p:cNvPr>
          <p:cNvSpPr>
            <a:spLocks noGrp="1"/>
          </p:cNvSpPr>
          <p:nvPr>
            <p:ph type="title"/>
          </p:nvPr>
        </p:nvSpPr>
        <p:spPr/>
        <p:txBody>
          <a:bodyPr/>
          <a:lstStyle/>
          <a:p>
            <a:pPr eaLnBrk="1" hangingPunct="1">
              <a:defRPr/>
            </a:pPr>
            <a:r>
              <a:rPr lang="en-US" dirty="0"/>
              <a:t>Leadership </a:t>
            </a:r>
          </a:p>
        </p:txBody>
      </p:sp>
      <p:sp>
        <p:nvSpPr>
          <p:cNvPr id="3" name="Content Placeholder 2">
            <a:extLst>
              <a:ext uri="{FF2B5EF4-FFF2-40B4-BE49-F238E27FC236}">
                <a16:creationId xmlns:a16="http://schemas.microsoft.com/office/drawing/2014/main" id="{13903B2A-0EAE-46BD-9CAB-260324E5107C}"/>
              </a:ext>
            </a:extLst>
          </p:cNvPr>
          <p:cNvSpPr>
            <a:spLocks noGrp="1"/>
          </p:cNvSpPr>
          <p:nvPr>
            <p:ph idx="1"/>
          </p:nvPr>
        </p:nvSpPr>
        <p:spPr>
          <a:xfrm>
            <a:off x="1752600" y="1371600"/>
            <a:ext cx="8458200" cy="4572000"/>
          </a:xfrm>
        </p:spPr>
        <p:txBody>
          <a:bodyPr/>
          <a:lstStyle/>
          <a:p>
            <a:pPr eaLnBrk="1" hangingPunct="1">
              <a:defRPr/>
            </a:pPr>
            <a:r>
              <a:rPr lang="en-US" dirty="0"/>
              <a:t>Leadership = Command and Control.</a:t>
            </a:r>
          </a:p>
          <a:p>
            <a:pPr marL="0" indent="0" eaLnBrk="1" hangingPunct="1">
              <a:buNone/>
              <a:defRPr/>
            </a:pPr>
            <a:endParaRPr lang="en-US" dirty="0"/>
          </a:p>
          <a:p>
            <a:pPr lvl="1" eaLnBrk="1" hangingPunct="1">
              <a:defRPr/>
            </a:pPr>
            <a:r>
              <a:rPr lang="en-US" dirty="0"/>
              <a:t>We are all leaders all of the time</a:t>
            </a:r>
          </a:p>
          <a:p>
            <a:pPr marL="457200" lvl="1" indent="0" eaLnBrk="1" hangingPunct="1">
              <a:buNone/>
              <a:defRPr/>
            </a:pPr>
            <a:endParaRPr lang="en-US" dirty="0"/>
          </a:p>
          <a:p>
            <a:pPr lvl="1" eaLnBrk="1" hangingPunct="1">
              <a:defRPr/>
            </a:pPr>
            <a:r>
              <a:rPr lang="en-US" dirty="0"/>
              <a:t>Leadership is training every recruit to be a leader. </a:t>
            </a:r>
          </a:p>
          <a:p>
            <a:pPr marL="457200" lvl="1" indent="0" eaLnBrk="1" hangingPunct="1">
              <a:buNone/>
              <a:defRPr/>
            </a:pPr>
            <a:endParaRPr lang="en-US" dirty="0"/>
          </a:p>
          <a:p>
            <a:pPr lvl="1" eaLnBrk="1" hangingPunct="1">
              <a:defRPr/>
            </a:pPr>
            <a:r>
              <a:rPr lang="en-US" dirty="0"/>
              <a:t>ALL Leadership starts with Self Leadership</a:t>
            </a:r>
          </a:p>
        </p:txBody>
      </p:sp>
      <p:sp>
        <p:nvSpPr>
          <p:cNvPr id="73732" name="Footer Placeholder 3">
            <a:extLst>
              <a:ext uri="{FF2B5EF4-FFF2-40B4-BE49-F238E27FC236}">
                <a16:creationId xmlns:a16="http://schemas.microsoft.com/office/drawing/2014/main" id="{372BCC10-1287-43E5-BE52-5FBEAF87BC29}"/>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88BA3-0049-40D9-9D95-DA344FF67E6A}"/>
              </a:ext>
            </a:extLst>
          </p:cNvPr>
          <p:cNvSpPr>
            <a:spLocks noGrp="1"/>
          </p:cNvSpPr>
          <p:nvPr>
            <p:ph type="title"/>
          </p:nvPr>
        </p:nvSpPr>
        <p:spPr/>
        <p:txBody>
          <a:bodyPr>
            <a:normAutofit/>
          </a:bodyPr>
          <a:lstStyle/>
          <a:p>
            <a:pPr eaLnBrk="1" hangingPunct="1">
              <a:defRPr/>
            </a:pPr>
            <a:r>
              <a:rPr lang="en-US" sz="5400" dirty="0"/>
              <a:t>Self Leadership</a:t>
            </a:r>
          </a:p>
        </p:txBody>
      </p:sp>
      <p:sp>
        <p:nvSpPr>
          <p:cNvPr id="3" name="Content Placeholder 2">
            <a:extLst>
              <a:ext uri="{FF2B5EF4-FFF2-40B4-BE49-F238E27FC236}">
                <a16:creationId xmlns:a16="http://schemas.microsoft.com/office/drawing/2014/main" id="{E0EDFC65-1AEF-4E39-A150-504A156E2740}"/>
              </a:ext>
            </a:extLst>
          </p:cNvPr>
          <p:cNvSpPr>
            <a:spLocks noGrp="1"/>
          </p:cNvSpPr>
          <p:nvPr>
            <p:ph idx="1"/>
          </p:nvPr>
        </p:nvSpPr>
        <p:spPr/>
        <p:txBody>
          <a:bodyPr/>
          <a:lstStyle/>
          <a:p>
            <a:pPr eaLnBrk="1" hangingPunct="1">
              <a:defRPr/>
            </a:pPr>
            <a:r>
              <a:rPr lang="en-US" dirty="0"/>
              <a:t>Self Awareness / Self Discipline</a:t>
            </a:r>
          </a:p>
          <a:p>
            <a:pPr marL="0" indent="0" eaLnBrk="1" hangingPunct="1">
              <a:buNone/>
              <a:defRPr/>
            </a:pPr>
            <a:r>
              <a:rPr lang="en-US" dirty="0"/>
              <a:t> </a:t>
            </a:r>
          </a:p>
          <a:p>
            <a:pPr eaLnBrk="1" hangingPunct="1">
              <a:defRPr/>
            </a:pPr>
            <a:r>
              <a:rPr lang="en-US" dirty="0"/>
              <a:t>Ingenuity- Innovation</a:t>
            </a:r>
          </a:p>
          <a:p>
            <a:pPr eaLnBrk="1" hangingPunct="1">
              <a:defRPr/>
            </a:pPr>
            <a:endParaRPr lang="en-US" dirty="0"/>
          </a:p>
          <a:p>
            <a:pPr eaLnBrk="1" hangingPunct="1">
              <a:defRPr/>
            </a:pPr>
            <a:r>
              <a:rPr lang="en-US" dirty="0"/>
              <a:t>Love / Passion</a:t>
            </a:r>
          </a:p>
          <a:p>
            <a:pPr eaLnBrk="1" hangingPunct="1">
              <a:defRPr/>
            </a:pPr>
            <a:endParaRPr lang="en-US" dirty="0"/>
          </a:p>
          <a:p>
            <a:pPr eaLnBrk="1" hangingPunct="1">
              <a:defRPr/>
            </a:pPr>
            <a:r>
              <a:rPr lang="en-US" dirty="0"/>
              <a:t>Courage and Heroism</a:t>
            </a:r>
          </a:p>
        </p:txBody>
      </p:sp>
      <p:sp>
        <p:nvSpPr>
          <p:cNvPr id="74756" name="Footer Placeholder 3">
            <a:extLst>
              <a:ext uri="{FF2B5EF4-FFF2-40B4-BE49-F238E27FC236}">
                <a16:creationId xmlns:a16="http://schemas.microsoft.com/office/drawing/2014/main" id="{125FF5C0-BAF8-42A6-8C9A-E81DA862455F}"/>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0E5B-6887-4517-935B-CCCCF95C077C}"/>
              </a:ext>
            </a:extLst>
          </p:cNvPr>
          <p:cNvSpPr>
            <a:spLocks noGrp="1"/>
          </p:cNvSpPr>
          <p:nvPr>
            <p:ph type="title"/>
          </p:nvPr>
        </p:nvSpPr>
        <p:spPr/>
        <p:txBody>
          <a:bodyPr/>
          <a:lstStyle/>
          <a:p>
            <a:pPr eaLnBrk="1" hangingPunct="1">
              <a:defRPr/>
            </a:pPr>
            <a:r>
              <a:rPr lang="en-US" dirty="0"/>
              <a:t>Self Leadership</a:t>
            </a:r>
          </a:p>
        </p:txBody>
      </p:sp>
      <p:sp>
        <p:nvSpPr>
          <p:cNvPr id="3" name="Content Placeholder 2">
            <a:extLst>
              <a:ext uri="{FF2B5EF4-FFF2-40B4-BE49-F238E27FC236}">
                <a16:creationId xmlns:a16="http://schemas.microsoft.com/office/drawing/2014/main" id="{8630DD73-E2F5-452D-951F-48B720F8DA03}"/>
              </a:ext>
            </a:extLst>
          </p:cNvPr>
          <p:cNvSpPr>
            <a:spLocks noGrp="1"/>
          </p:cNvSpPr>
          <p:nvPr>
            <p:ph idx="1"/>
          </p:nvPr>
        </p:nvSpPr>
        <p:spPr>
          <a:xfrm>
            <a:off x="2057400" y="1143000"/>
            <a:ext cx="8153400" cy="5105400"/>
          </a:xfrm>
        </p:spPr>
        <p:txBody>
          <a:bodyPr/>
          <a:lstStyle/>
          <a:p>
            <a:pPr eaLnBrk="1" hangingPunct="1">
              <a:defRPr/>
            </a:pPr>
            <a:r>
              <a:rPr lang="en-US" dirty="0"/>
              <a:t>About who you are</a:t>
            </a:r>
          </a:p>
          <a:p>
            <a:pPr eaLnBrk="1" hangingPunct="1">
              <a:defRPr/>
            </a:pPr>
            <a:endParaRPr lang="en-US" dirty="0"/>
          </a:p>
          <a:p>
            <a:pPr eaLnBrk="1" hangingPunct="1">
              <a:defRPr/>
            </a:pPr>
            <a:r>
              <a:rPr lang="en-US" dirty="0"/>
              <a:t>It is a way of life</a:t>
            </a:r>
          </a:p>
          <a:p>
            <a:pPr eaLnBrk="1" hangingPunct="1">
              <a:defRPr/>
            </a:pPr>
            <a:endParaRPr lang="en-US" dirty="0"/>
          </a:p>
          <a:p>
            <a:pPr eaLnBrk="1" hangingPunct="1">
              <a:defRPr/>
            </a:pPr>
            <a:r>
              <a:rPr lang="en-US" dirty="0"/>
              <a:t>It is a life long process</a:t>
            </a:r>
          </a:p>
          <a:p>
            <a:pPr eaLnBrk="1" hangingPunct="1">
              <a:defRPr/>
            </a:pPr>
            <a:endParaRPr lang="en-US" dirty="0"/>
          </a:p>
          <a:p>
            <a:pPr eaLnBrk="1" hangingPunct="1">
              <a:defRPr/>
            </a:pPr>
            <a:r>
              <a:rPr lang="en-US" dirty="0"/>
              <a:t>Leaders must equip recruits and their members to discern </a:t>
            </a:r>
            <a:r>
              <a:rPr lang="en-US" u="sng" dirty="0"/>
              <a:t>ON THEIR OWN </a:t>
            </a:r>
            <a:r>
              <a:rPr lang="en-US" dirty="0"/>
              <a:t>what to do in dynamic situations</a:t>
            </a:r>
            <a:endParaRPr lang="en-US" u="sng" dirty="0"/>
          </a:p>
        </p:txBody>
      </p:sp>
      <p:sp>
        <p:nvSpPr>
          <p:cNvPr id="75780" name="Footer Placeholder 3">
            <a:extLst>
              <a:ext uri="{FF2B5EF4-FFF2-40B4-BE49-F238E27FC236}">
                <a16:creationId xmlns:a16="http://schemas.microsoft.com/office/drawing/2014/main" id="{524192E2-EE68-485A-9FB8-A2E0C5E0F556}"/>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767B-5EF8-4200-ADD0-F2BF33763017}"/>
              </a:ext>
            </a:extLst>
          </p:cNvPr>
          <p:cNvSpPr>
            <a:spLocks noGrp="1"/>
          </p:cNvSpPr>
          <p:nvPr>
            <p:ph type="title"/>
          </p:nvPr>
        </p:nvSpPr>
        <p:spPr/>
        <p:txBody>
          <a:bodyPr/>
          <a:lstStyle/>
          <a:p>
            <a:pPr>
              <a:defRPr/>
            </a:pPr>
            <a:r>
              <a:rPr lang="en-US" dirty="0"/>
              <a:t>Self-discipline Achieved </a:t>
            </a:r>
          </a:p>
        </p:txBody>
      </p:sp>
      <p:sp>
        <p:nvSpPr>
          <p:cNvPr id="3" name="Content Placeholder 2">
            <a:extLst>
              <a:ext uri="{FF2B5EF4-FFF2-40B4-BE49-F238E27FC236}">
                <a16:creationId xmlns:a16="http://schemas.microsoft.com/office/drawing/2014/main" id="{A3DBACF9-B461-4F57-A78C-0ECF95457B91}"/>
              </a:ext>
            </a:extLst>
          </p:cNvPr>
          <p:cNvSpPr>
            <a:spLocks noGrp="1"/>
          </p:cNvSpPr>
          <p:nvPr>
            <p:ph idx="1"/>
          </p:nvPr>
        </p:nvSpPr>
        <p:spPr>
          <a:xfrm>
            <a:off x="1828800" y="1371600"/>
            <a:ext cx="8382000" cy="5334000"/>
          </a:xfrm>
        </p:spPr>
        <p:txBody>
          <a:bodyPr/>
          <a:lstStyle/>
          <a:p>
            <a:pPr marL="0" indent="0">
              <a:buNone/>
              <a:defRPr/>
            </a:pPr>
            <a:endParaRPr lang="en-US" dirty="0"/>
          </a:p>
          <a:p>
            <a:pPr marL="0" indent="0">
              <a:buNone/>
              <a:defRPr/>
            </a:pPr>
            <a:r>
              <a:rPr lang="en-US" sz="4400" dirty="0">
                <a:solidFill>
                  <a:srgbClr val="FFFF00"/>
                </a:solidFill>
                <a:latin typeface="Bookman Old Style" panose="02050604050505020204" pitchFamily="18" charset="0"/>
              </a:rPr>
              <a:t>"Most powerful is he who has himself in his own power"</a:t>
            </a:r>
          </a:p>
          <a:p>
            <a:pPr marL="0" indent="0">
              <a:buNone/>
              <a:defRPr/>
            </a:pPr>
            <a:r>
              <a:rPr lang="en-US" sz="4400" dirty="0"/>
              <a:t>					</a:t>
            </a:r>
            <a:r>
              <a:rPr lang="en-US" sz="2800" dirty="0"/>
              <a:t>Seneca the Younger</a:t>
            </a:r>
          </a:p>
        </p:txBody>
      </p:sp>
      <p:sp>
        <p:nvSpPr>
          <p:cNvPr id="76804" name="Footer Placeholder 3">
            <a:extLst>
              <a:ext uri="{FF2B5EF4-FFF2-40B4-BE49-F238E27FC236}">
                <a16:creationId xmlns:a16="http://schemas.microsoft.com/office/drawing/2014/main" id="{E462BF12-8269-4FF4-8AEE-8E0B5FACD244}"/>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962AF-1842-4122-8548-60F61430F730}"/>
              </a:ext>
            </a:extLst>
          </p:cNvPr>
          <p:cNvSpPr>
            <a:spLocks noGrp="1"/>
          </p:cNvSpPr>
          <p:nvPr>
            <p:ph type="title"/>
          </p:nvPr>
        </p:nvSpPr>
        <p:spPr/>
        <p:txBody>
          <a:bodyPr/>
          <a:lstStyle/>
          <a:p>
            <a:pPr>
              <a:defRPr/>
            </a:pPr>
            <a:r>
              <a:rPr lang="en-US" dirty="0"/>
              <a:t>Company Leadership</a:t>
            </a:r>
          </a:p>
        </p:txBody>
      </p:sp>
      <p:sp>
        <p:nvSpPr>
          <p:cNvPr id="3" name="Content Placeholder 2">
            <a:extLst>
              <a:ext uri="{FF2B5EF4-FFF2-40B4-BE49-F238E27FC236}">
                <a16:creationId xmlns:a16="http://schemas.microsoft.com/office/drawing/2014/main" id="{5C04EF41-37AE-49A7-932A-5B741ABED684}"/>
              </a:ext>
            </a:extLst>
          </p:cNvPr>
          <p:cNvSpPr>
            <a:spLocks noGrp="1"/>
          </p:cNvSpPr>
          <p:nvPr>
            <p:ph idx="1"/>
          </p:nvPr>
        </p:nvSpPr>
        <p:spPr/>
        <p:txBody>
          <a:bodyPr/>
          <a:lstStyle/>
          <a:p>
            <a:pPr>
              <a:defRPr/>
            </a:pPr>
            <a:r>
              <a:rPr lang="en-US" dirty="0"/>
              <a:t>Correctly designate company goals</a:t>
            </a:r>
          </a:p>
          <a:p>
            <a:pPr marL="0" indent="0">
              <a:buNone/>
              <a:defRPr/>
            </a:pPr>
            <a:r>
              <a:rPr lang="en-US" dirty="0"/>
              <a:t> </a:t>
            </a:r>
          </a:p>
          <a:p>
            <a:pPr>
              <a:defRPr/>
            </a:pPr>
            <a:r>
              <a:rPr lang="en-US" dirty="0"/>
              <a:t>Demand high standards in discipline</a:t>
            </a:r>
          </a:p>
          <a:p>
            <a:pPr>
              <a:defRPr/>
            </a:pPr>
            <a:endParaRPr lang="en-US" dirty="0"/>
          </a:p>
          <a:p>
            <a:pPr>
              <a:defRPr/>
            </a:pPr>
            <a:r>
              <a:rPr lang="en-US" dirty="0"/>
              <a:t>Develop subordinates</a:t>
            </a:r>
          </a:p>
          <a:p>
            <a:pPr>
              <a:defRPr/>
            </a:pPr>
            <a:endParaRPr lang="en-US" dirty="0"/>
          </a:p>
          <a:p>
            <a:pPr>
              <a:defRPr/>
            </a:pPr>
            <a:r>
              <a:rPr lang="en-US" dirty="0"/>
              <a:t>Make certain firefighters know you care</a:t>
            </a:r>
          </a:p>
          <a:p>
            <a:pPr>
              <a:defRPr/>
            </a:pPr>
            <a:endParaRPr lang="en-US" dirty="0"/>
          </a:p>
          <a:p>
            <a:pPr>
              <a:defRPr/>
            </a:pPr>
            <a:endParaRPr lang="en-US" dirty="0"/>
          </a:p>
        </p:txBody>
      </p:sp>
      <p:sp>
        <p:nvSpPr>
          <p:cNvPr id="77828" name="Footer Placeholder 3">
            <a:extLst>
              <a:ext uri="{FF2B5EF4-FFF2-40B4-BE49-F238E27FC236}">
                <a16:creationId xmlns:a16="http://schemas.microsoft.com/office/drawing/2014/main" id="{F912D0AB-D030-4DE7-9BF7-5B30EFB637D7}"/>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3B18-2636-458C-95DA-BED31E581657}"/>
              </a:ext>
            </a:extLst>
          </p:cNvPr>
          <p:cNvSpPr>
            <a:spLocks noGrp="1"/>
          </p:cNvSpPr>
          <p:nvPr>
            <p:ph type="title"/>
          </p:nvPr>
        </p:nvSpPr>
        <p:spPr/>
        <p:txBody>
          <a:bodyPr/>
          <a:lstStyle/>
          <a:p>
            <a:pPr>
              <a:defRPr/>
            </a:pPr>
            <a:r>
              <a:rPr lang="en-US" dirty="0"/>
              <a:t>Stogdill Leader Behavior </a:t>
            </a:r>
          </a:p>
        </p:txBody>
      </p:sp>
      <p:sp>
        <p:nvSpPr>
          <p:cNvPr id="3" name="Content Placeholder 2">
            <a:extLst>
              <a:ext uri="{FF2B5EF4-FFF2-40B4-BE49-F238E27FC236}">
                <a16:creationId xmlns:a16="http://schemas.microsoft.com/office/drawing/2014/main" id="{86F3D1B6-EFB4-4A52-9F8D-EA3638264185}"/>
              </a:ext>
            </a:extLst>
          </p:cNvPr>
          <p:cNvSpPr>
            <a:spLocks noGrp="1"/>
          </p:cNvSpPr>
          <p:nvPr>
            <p:ph idx="1"/>
          </p:nvPr>
        </p:nvSpPr>
        <p:spPr>
          <a:xfrm>
            <a:off x="1828800" y="1143000"/>
            <a:ext cx="8610600" cy="5486400"/>
          </a:xfrm>
        </p:spPr>
        <p:txBody>
          <a:bodyPr/>
          <a:lstStyle/>
          <a:p>
            <a:pPr>
              <a:defRPr/>
            </a:pPr>
            <a:r>
              <a:rPr lang="en-US" dirty="0"/>
              <a:t>Applies pressure for productive output</a:t>
            </a:r>
          </a:p>
          <a:p>
            <a:pPr>
              <a:defRPr/>
            </a:pPr>
            <a:endParaRPr lang="en-US" sz="1200" dirty="0"/>
          </a:p>
          <a:p>
            <a:pPr>
              <a:defRPr/>
            </a:pPr>
            <a:r>
              <a:rPr lang="en-US" dirty="0"/>
              <a:t>Exhibits foresight and ability to predict</a:t>
            </a:r>
          </a:p>
          <a:p>
            <a:pPr>
              <a:defRPr/>
            </a:pPr>
            <a:endParaRPr lang="en-US" sz="1200" dirty="0"/>
          </a:p>
          <a:p>
            <a:pPr>
              <a:defRPr/>
            </a:pPr>
            <a:r>
              <a:rPr lang="en-US" dirty="0"/>
              <a:t>Maintains closely knit company</a:t>
            </a:r>
          </a:p>
          <a:p>
            <a:pPr marL="0" indent="0">
              <a:buNone/>
              <a:defRPr/>
            </a:pPr>
            <a:endParaRPr lang="en-US" sz="1200" dirty="0"/>
          </a:p>
          <a:p>
            <a:pPr>
              <a:defRPr/>
            </a:pPr>
            <a:r>
              <a:rPr lang="en-US" dirty="0"/>
              <a:t>Maintains cordial relations with superiors</a:t>
            </a:r>
          </a:p>
          <a:p>
            <a:pPr>
              <a:defRPr/>
            </a:pPr>
            <a:endParaRPr lang="en-US" sz="1200" dirty="0"/>
          </a:p>
          <a:p>
            <a:pPr>
              <a:defRPr/>
            </a:pPr>
            <a:r>
              <a:rPr lang="en-US" dirty="0"/>
              <a:t>Does not surrender leadership role</a:t>
            </a:r>
          </a:p>
          <a:p>
            <a:pPr>
              <a:defRPr/>
            </a:pPr>
            <a:endParaRPr lang="en-US" sz="1200" dirty="0"/>
          </a:p>
          <a:p>
            <a:pPr>
              <a:defRPr/>
            </a:pPr>
            <a:r>
              <a:rPr lang="en-US" dirty="0"/>
              <a:t>Allows members scope for initiative </a:t>
            </a:r>
          </a:p>
          <a:p>
            <a:pPr>
              <a:defRPr/>
            </a:pPr>
            <a:endParaRPr lang="en-US" sz="1200" dirty="0"/>
          </a:p>
          <a:p>
            <a:pPr>
              <a:defRPr/>
            </a:pPr>
            <a:r>
              <a:rPr lang="en-US" dirty="0"/>
              <a:t>Clearly defines own role </a:t>
            </a:r>
          </a:p>
        </p:txBody>
      </p:sp>
      <p:sp>
        <p:nvSpPr>
          <p:cNvPr id="78852" name="Footer Placeholder 3">
            <a:extLst>
              <a:ext uri="{FF2B5EF4-FFF2-40B4-BE49-F238E27FC236}">
                <a16:creationId xmlns:a16="http://schemas.microsoft.com/office/drawing/2014/main" id="{6749CC1C-7C7E-41D6-93BC-4ED3602AC0E3}"/>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88B9-B81B-4ECB-8E8B-A80BED9D6847}"/>
              </a:ext>
            </a:extLst>
          </p:cNvPr>
          <p:cNvSpPr>
            <a:spLocks noGrp="1"/>
          </p:cNvSpPr>
          <p:nvPr>
            <p:ph type="title"/>
          </p:nvPr>
        </p:nvSpPr>
        <p:spPr/>
        <p:txBody>
          <a:bodyPr/>
          <a:lstStyle/>
          <a:p>
            <a:pPr>
              <a:defRPr/>
            </a:pPr>
            <a:r>
              <a:rPr lang="en-US" dirty="0"/>
              <a:t>Stogdill Leader Behavior </a:t>
            </a:r>
          </a:p>
        </p:txBody>
      </p:sp>
      <p:sp>
        <p:nvSpPr>
          <p:cNvPr id="3" name="Content Placeholder 2">
            <a:extLst>
              <a:ext uri="{FF2B5EF4-FFF2-40B4-BE49-F238E27FC236}">
                <a16:creationId xmlns:a16="http://schemas.microsoft.com/office/drawing/2014/main" id="{C38D97EC-373B-492E-8C96-EAFCE0C4B7FD}"/>
              </a:ext>
            </a:extLst>
          </p:cNvPr>
          <p:cNvSpPr>
            <a:spLocks noGrp="1"/>
          </p:cNvSpPr>
          <p:nvPr>
            <p:ph idx="1"/>
          </p:nvPr>
        </p:nvSpPr>
        <p:spPr>
          <a:xfrm>
            <a:off x="1676400" y="1143000"/>
            <a:ext cx="8763000" cy="5486400"/>
          </a:xfrm>
        </p:spPr>
        <p:txBody>
          <a:bodyPr/>
          <a:lstStyle/>
          <a:p>
            <a:pPr>
              <a:defRPr/>
            </a:pPr>
            <a:r>
              <a:rPr lang="en-US" dirty="0"/>
              <a:t>Lets company know what is expected</a:t>
            </a:r>
          </a:p>
          <a:p>
            <a:pPr>
              <a:defRPr/>
            </a:pPr>
            <a:endParaRPr lang="en-US" sz="1200" dirty="0"/>
          </a:p>
          <a:p>
            <a:pPr>
              <a:defRPr/>
            </a:pPr>
            <a:r>
              <a:rPr lang="en-US" dirty="0"/>
              <a:t>Uses persuasion and argument effectively</a:t>
            </a:r>
          </a:p>
          <a:p>
            <a:pPr>
              <a:defRPr/>
            </a:pPr>
            <a:endParaRPr lang="en-US" sz="1200" dirty="0"/>
          </a:p>
          <a:p>
            <a:pPr>
              <a:defRPr/>
            </a:pPr>
            <a:r>
              <a:rPr lang="en-US" dirty="0"/>
              <a:t>Exhibits strong convictions</a:t>
            </a:r>
          </a:p>
          <a:p>
            <a:pPr>
              <a:defRPr/>
            </a:pPr>
            <a:endParaRPr lang="en-US" sz="1200" dirty="0"/>
          </a:p>
          <a:p>
            <a:pPr>
              <a:defRPr/>
            </a:pPr>
            <a:r>
              <a:rPr lang="en-US" dirty="0"/>
              <a:t>Tolerates uncertainty without anxiety</a:t>
            </a:r>
          </a:p>
          <a:p>
            <a:pPr>
              <a:defRPr/>
            </a:pPr>
            <a:endParaRPr lang="en-US" sz="1200" dirty="0"/>
          </a:p>
          <a:p>
            <a:pPr>
              <a:defRPr/>
            </a:pPr>
            <a:r>
              <a:rPr lang="en-US" dirty="0"/>
              <a:t>Reconciles conflicting organizational demands</a:t>
            </a:r>
          </a:p>
          <a:p>
            <a:pPr>
              <a:defRPr/>
            </a:pPr>
            <a:endParaRPr lang="en-US" sz="1200" dirty="0"/>
          </a:p>
          <a:p>
            <a:pPr>
              <a:defRPr/>
            </a:pPr>
            <a:r>
              <a:rPr lang="en-US" dirty="0"/>
              <a:t>Speaks and acts as chief representative in all significant situations    </a:t>
            </a:r>
          </a:p>
        </p:txBody>
      </p:sp>
      <p:sp>
        <p:nvSpPr>
          <p:cNvPr id="79876" name="Footer Placeholder 3">
            <a:extLst>
              <a:ext uri="{FF2B5EF4-FFF2-40B4-BE49-F238E27FC236}">
                <a16:creationId xmlns:a16="http://schemas.microsoft.com/office/drawing/2014/main" id="{E87B6562-C2E2-441D-95E3-FCF5A5C0908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EF66-D834-44CF-9694-F89D701C76E4}"/>
              </a:ext>
            </a:extLst>
          </p:cNvPr>
          <p:cNvSpPr>
            <a:spLocks noGrp="1"/>
          </p:cNvSpPr>
          <p:nvPr>
            <p:ph type="title"/>
          </p:nvPr>
        </p:nvSpPr>
        <p:spPr/>
        <p:txBody>
          <a:bodyPr/>
          <a:lstStyle/>
          <a:p>
            <a:pPr eaLnBrk="1" hangingPunct="1">
              <a:defRPr/>
            </a:pPr>
            <a:r>
              <a:rPr lang="en-US" dirty="0"/>
              <a:t>4 Principles of Leaders </a:t>
            </a:r>
          </a:p>
        </p:txBody>
      </p:sp>
      <p:sp>
        <p:nvSpPr>
          <p:cNvPr id="3" name="Content Placeholder 2">
            <a:extLst>
              <a:ext uri="{FF2B5EF4-FFF2-40B4-BE49-F238E27FC236}">
                <a16:creationId xmlns:a16="http://schemas.microsoft.com/office/drawing/2014/main" id="{B2CD23B1-DF69-4B97-9F19-DCD72A80E6E6}"/>
              </a:ext>
            </a:extLst>
          </p:cNvPr>
          <p:cNvSpPr>
            <a:spLocks noGrp="1"/>
          </p:cNvSpPr>
          <p:nvPr>
            <p:ph idx="1"/>
          </p:nvPr>
        </p:nvSpPr>
        <p:spPr/>
        <p:txBody>
          <a:bodyPr>
            <a:normAutofit/>
          </a:bodyPr>
          <a:lstStyle/>
          <a:p>
            <a:pPr eaLnBrk="1" hangingPunct="1">
              <a:defRPr/>
            </a:pPr>
            <a:r>
              <a:rPr lang="en-US" dirty="0"/>
              <a:t>Understand their strengths, weaknesses, values, and desires </a:t>
            </a:r>
          </a:p>
          <a:p>
            <a:pPr eaLnBrk="1" hangingPunct="1">
              <a:defRPr/>
            </a:pPr>
            <a:r>
              <a:rPr lang="en-US" dirty="0"/>
              <a:t>Confidently and innovatively adapt to an ever changing world.</a:t>
            </a:r>
          </a:p>
          <a:p>
            <a:pPr eaLnBrk="1" hangingPunct="1">
              <a:defRPr/>
            </a:pPr>
            <a:r>
              <a:rPr lang="en-US" dirty="0"/>
              <a:t>Engage others with a positive and loving attitude</a:t>
            </a:r>
          </a:p>
          <a:p>
            <a:pPr eaLnBrk="1" hangingPunct="1">
              <a:defRPr/>
            </a:pPr>
            <a:r>
              <a:rPr lang="en-US" dirty="0"/>
              <a:t>Energize themselves and others through heroic ambitions </a:t>
            </a:r>
          </a:p>
        </p:txBody>
      </p:sp>
      <p:sp>
        <p:nvSpPr>
          <p:cNvPr id="80900" name="Footer Placeholder 3">
            <a:extLst>
              <a:ext uri="{FF2B5EF4-FFF2-40B4-BE49-F238E27FC236}">
                <a16:creationId xmlns:a16="http://schemas.microsoft.com/office/drawing/2014/main" id="{9D6D0D24-22E1-496F-A62E-63C58C6AE733}"/>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1C74-A2F9-4298-A5B7-6EA04342D1E2}"/>
              </a:ext>
            </a:extLst>
          </p:cNvPr>
          <p:cNvSpPr>
            <a:spLocks noGrp="1"/>
          </p:cNvSpPr>
          <p:nvPr>
            <p:ph type="title"/>
          </p:nvPr>
        </p:nvSpPr>
        <p:spPr>
          <a:xfrm>
            <a:off x="1676400" y="228600"/>
            <a:ext cx="8915400" cy="1143000"/>
          </a:xfrm>
        </p:spPr>
        <p:txBody>
          <a:bodyPr/>
          <a:lstStyle/>
          <a:p>
            <a:pPr>
              <a:defRPr/>
            </a:pPr>
            <a:r>
              <a:rPr lang="en-US" sz="4000" dirty="0"/>
              <a:t>Learning Objectives for Commanders </a:t>
            </a:r>
          </a:p>
        </p:txBody>
      </p:sp>
      <p:sp>
        <p:nvSpPr>
          <p:cNvPr id="3" name="Content Placeholder 2">
            <a:extLst>
              <a:ext uri="{FF2B5EF4-FFF2-40B4-BE49-F238E27FC236}">
                <a16:creationId xmlns:a16="http://schemas.microsoft.com/office/drawing/2014/main" id="{974F5BAD-C7E2-4C50-9C68-CC8E821F0001}"/>
              </a:ext>
            </a:extLst>
          </p:cNvPr>
          <p:cNvSpPr>
            <a:spLocks noGrp="1"/>
          </p:cNvSpPr>
          <p:nvPr>
            <p:ph idx="1"/>
          </p:nvPr>
        </p:nvSpPr>
        <p:spPr/>
        <p:txBody>
          <a:bodyPr/>
          <a:lstStyle/>
          <a:p>
            <a:pPr>
              <a:defRPr/>
            </a:pPr>
            <a:r>
              <a:rPr lang="en-US" dirty="0"/>
              <a:t>Knowledge</a:t>
            </a:r>
          </a:p>
          <a:p>
            <a:pPr lvl="1">
              <a:defRPr/>
            </a:pPr>
            <a:r>
              <a:rPr lang="en-US" dirty="0"/>
              <a:t>Data, facts, theories, concepts</a:t>
            </a:r>
          </a:p>
          <a:p>
            <a:pPr>
              <a:defRPr/>
            </a:pPr>
            <a:r>
              <a:rPr lang="en-US" dirty="0"/>
              <a:t>Skills</a:t>
            </a:r>
          </a:p>
          <a:p>
            <a:pPr lvl="1">
              <a:defRPr/>
            </a:pPr>
            <a:r>
              <a:rPr lang="en-US" dirty="0"/>
              <a:t>Technical, communications, analytical </a:t>
            </a:r>
          </a:p>
          <a:p>
            <a:pPr>
              <a:defRPr/>
            </a:pPr>
            <a:r>
              <a:rPr lang="en-US" dirty="0"/>
              <a:t>Insights</a:t>
            </a:r>
          </a:p>
          <a:p>
            <a:pPr lvl="1">
              <a:defRPr/>
            </a:pPr>
            <a:r>
              <a:rPr lang="en-US" dirty="0"/>
              <a:t>The true nature of things, education </a:t>
            </a:r>
          </a:p>
          <a:p>
            <a:pPr>
              <a:defRPr/>
            </a:pPr>
            <a:r>
              <a:rPr lang="en-US" dirty="0"/>
              <a:t>Values</a:t>
            </a:r>
          </a:p>
          <a:p>
            <a:pPr lvl="1">
              <a:defRPr/>
            </a:pPr>
            <a:r>
              <a:rPr lang="en-US" dirty="0"/>
              <a:t>Convictions, fundamental beliefs, standards</a:t>
            </a:r>
          </a:p>
        </p:txBody>
      </p:sp>
      <p:sp>
        <p:nvSpPr>
          <p:cNvPr id="81924" name="Footer Placeholder 3">
            <a:extLst>
              <a:ext uri="{FF2B5EF4-FFF2-40B4-BE49-F238E27FC236}">
                <a16:creationId xmlns:a16="http://schemas.microsoft.com/office/drawing/2014/main" id="{5EE17152-FD34-4DF9-859C-AD248846DDBA}"/>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CF9A-86B0-48BD-AAE9-2CA727A35A8A}"/>
              </a:ext>
            </a:extLst>
          </p:cNvPr>
          <p:cNvSpPr>
            <a:spLocks noGrp="1"/>
          </p:cNvSpPr>
          <p:nvPr>
            <p:ph type="title"/>
          </p:nvPr>
        </p:nvSpPr>
        <p:spPr/>
        <p:txBody>
          <a:bodyPr/>
          <a:lstStyle/>
          <a:p>
            <a:pPr eaLnBrk="1" hangingPunct="1">
              <a:defRPr/>
            </a:pPr>
            <a:r>
              <a:rPr lang="en-US" dirty="0"/>
              <a:t>Traits of Commanders / Leaders </a:t>
            </a:r>
          </a:p>
        </p:txBody>
      </p:sp>
      <p:sp>
        <p:nvSpPr>
          <p:cNvPr id="3" name="Content Placeholder 2">
            <a:extLst>
              <a:ext uri="{FF2B5EF4-FFF2-40B4-BE49-F238E27FC236}">
                <a16:creationId xmlns:a16="http://schemas.microsoft.com/office/drawing/2014/main" id="{29E8C187-166A-42AE-9D55-F9857C72ABDB}"/>
              </a:ext>
            </a:extLst>
          </p:cNvPr>
          <p:cNvSpPr>
            <a:spLocks noGrp="1"/>
          </p:cNvSpPr>
          <p:nvPr>
            <p:ph idx="1"/>
          </p:nvPr>
        </p:nvSpPr>
        <p:spPr/>
        <p:txBody>
          <a:bodyPr>
            <a:normAutofit/>
          </a:bodyPr>
          <a:lstStyle/>
          <a:p>
            <a:pPr eaLnBrk="1" hangingPunct="1">
              <a:defRPr/>
            </a:pPr>
            <a:r>
              <a:rPr lang="en-US" dirty="0"/>
              <a:t>Commanders know themselves and embrace an ever changing world with love of self and others</a:t>
            </a:r>
          </a:p>
          <a:p>
            <a:pPr lvl="1" eaLnBrk="1" hangingPunct="1">
              <a:defRPr/>
            </a:pPr>
            <a:r>
              <a:rPr lang="en-US" dirty="0"/>
              <a:t>Self-awareness</a:t>
            </a:r>
          </a:p>
          <a:p>
            <a:pPr lvl="1" eaLnBrk="1" hangingPunct="1">
              <a:defRPr/>
            </a:pPr>
            <a:r>
              <a:rPr lang="en-US" dirty="0"/>
              <a:t>Ingenuity</a:t>
            </a:r>
          </a:p>
          <a:p>
            <a:pPr lvl="1" eaLnBrk="1" hangingPunct="1">
              <a:defRPr/>
            </a:pPr>
            <a:r>
              <a:rPr lang="en-US" dirty="0"/>
              <a:t>Love </a:t>
            </a:r>
          </a:p>
          <a:p>
            <a:pPr lvl="1" eaLnBrk="1" hangingPunct="1">
              <a:defRPr/>
            </a:pPr>
            <a:r>
              <a:rPr lang="en-US" dirty="0"/>
              <a:t>Heroism </a:t>
            </a:r>
          </a:p>
          <a:p>
            <a:pPr eaLnBrk="1" hangingPunct="1">
              <a:defRPr/>
            </a:pPr>
            <a:r>
              <a:rPr lang="en-US" dirty="0"/>
              <a:t>One way of life</a:t>
            </a:r>
          </a:p>
        </p:txBody>
      </p:sp>
      <p:sp>
        <p:nvSpPr>
          <p:cNvPr id="82948" name="Footer Placeholder 3">
            <a:extLst>
              <a:ext uri="{FF2B5EF4-FFF2-40B4-BE49-F238E27FC236}">
                <a16:creationId xmlns:a16="http://schemas.microsoft.com/office/drawing/2014/main" id="{272FA989-B4AB-47E6-ACD4-3914C7130A9F}"/>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6588BB2B-27E3-408F-98A6-B3BA0267F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2681289"/>
            <a:ext cx="5732462"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4A1980BB-12CF-47AA-8A7E-D55EDE98F19B}"/>
              </a:ext>
            </a:extLst>
          </p:cNvPr>
          <p:cNvSpPr/>
          <p:nvPr/>
        </p:nvSpPr>
        <p:spPr>
          <a:xfrm>
            <a:off x="6061076" y="2705101"/>
            <a:ext cx="34925" cy="34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100">
              <a:solidFill>
                <a:srgbClr val="EAEAEA"/>
              </a:solidFill>
              <a:latin typeface="Tahoma"/>
            </a:endParaRPr>
          </a:p>
        </p:txBody>
      </p:sp>
      <p:sp>
        <p:nvSpPr>
          <p:cNvPr id="7" name="Equals 6">
            <a:extLst>
              <a:ext uri="{FF2B5EF4-FFF2-40B4-BE49-F238E27FC236}">
                <a16:creationId xmlns:a16="http://schemas.microsoft.com/office/drawing/2014/main" id="{B2D939D9-6C3F-48DD-B471-41C62B05F775}"/>
              </a:ext>
            </a:extLst>
          </p:cNvPr>
          <p:cNvSpPr/>
          <p:nvPr/>
        </p:nvSpPr>
        <p:spPr>
          <a:xfrm>
            <a:off x="7870825" y="3116264"/>
            <a:ext cx="685800" cy="62547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100">
              <a:solidFill>
                <a:srgbClr val="EAEAEA"/>
              </a:solidFill>
              <a:latin typeface="Tahoma"/>
            </a:endParaRPr>
          </a:p>
        </p:txBody>
      </p:sp>
      <p:sp>
        <p:nvSpPr>
          <p:cNvPr id="34821" name="TextBox 8">
            <a:extLst>
              <a:ext uri="{FF2B5EF4-FFF2-40B4-BE49-F238E27FC236}">
                <a16:creationId xmlns:a16="http://schemas.microsoft.com/office/drawing/2014/main" id="{461A63F5-8872-439A-88E8-CA70961D964A}"/>
              </a:ext>
            </a:extLst>
          </p:cNvPr>
          <p:cNvSpPr txBox="1">
            <a:spLocks noChangeArrowheads="1"/>
          </p:cNvSpPr>
          <p:nvPr/>
        </p:nvSpPr>
        <p:spPr bwMode="auto">
          <a:xfrm>
            <a:off x="8904288" y="2778125"/>
            <a:ext cx="17637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eaLnBrk="0" fontAlgn="base" hangingPunct="0">
              <a:spcBef>
                <a:spcPct val="0"/>
              </a:spcBef>
              <a:spcAft>
                <a:spcPct val="0"/>
              </a:spcAft>
            </a:pPr>
            <a:r>
              <a:rPr lang="en-US" altLang="en-US" sz="2100" dirty="0">
                <a:solidFill>
                  <a:srgbClr val="EAEAEA"/>
                </a:solidFill>
              </a:rPr>
              <a:t>Expectations Goals, Rewards, Success</a:t>
            </a:r>
          </a:p>
        </p:txBody>
      </p:sp>
      <p:sp>
        <p:nvSpPr>
          <p:cNvPr id="34822" name="TextBox 10">
            <a:extLst>
              <a:ext uri="{FF2B5EF4-FFF2-40B4-BE49-F238E27FC236}">
                <a16:creationId xmlns:a16="http://schemas.microsoft.com/office/drawing/2014/main" id="{0F5C0E37-CDE2-4B96-AD6A-826F1449EB0F}"/>
              </a:ext>
            </a:extLst>
          </p:cNvPr>
          <p:cNvSpPr txBox="1">
            <a:spLocks noChangeArrowheads="1"/>
          </p:cNvSpPr>
          <p:nvPr/>
        </p:nvSpPr>
        <p:spPr bwMode="auto">
          <a:xfrm>
            <a:off x="2208212" y="3059906"/>
            <a:ext cx="43481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eaLnBrk="0" fontAlgn="base" hangingPunct="0">
              <a:spcBef>
                <a:spcPct val="0"/>
              </a:spcBef>
              <a:spcAft>
                <a:spcPct val="0"/>
              </a:spcAft>
            </a:pPr>
            <a:r>
              <a:rPr lang="en-US" altLang="en-US" sz="2100" dirty="0">
                <a:solidFill>
                  <a:schemeClr val="bg2"/>
                </a:solidFill>
              </a:rPr>
              <a:t>Hard </a:t>
            </a:r>
            <a:r>
              <a:rPr lang="en-US" altLang="en-US" sz="2000" dirty="0">
                <a:solidFill>
                  <a:schemeClr val="bg2"/>
                </a:solidFill>
              </a:rPr>
              <a:t>work</a:t>
            </a:r>
            <a:r>
              <a:rPr lang="en-US" altLang="en-US" sz="2100" dirty="0">
                <a:solidFill>
                  <a:schemeClr val="bg2"/>
                </a:solidFill>
              </a:rPr>
              <a:t>, dedication, loyalty, discipline, sacrifice </a:t>
            </a:r>
          </a:p>
        </p:txBody>
      </p:sp>
      <p:sp>
        <p:nvSpPr>
          <p:cNvPr id="34823" name="TextBox 11">
            <a:extLst>
              <a:ext uri="{FF2B5EF4-FFF2-40B4-BE49-F238E27FC236}">
                <a16:creationId xmlns:a16="http://schemas.microsoft.com/office/drawing/2014/main" id="{C7E3BC55-E236-4901-8095-A9A984077A98}"/>
              </a:ext>
            </a:extLst>
          </p:cNvPr>
          <p:cNvSpPr txBox="1">
            <a:spLocks noChangeArrowheads="1"/>
          </p:cNvSpPr>
          <p:nvPr/>
        </p:nvSpPr>
        <p:spPr bwMode="auto">
          <a:xfrm>
            <a:off x="2378076" y="914401"/>
            <a:ext cx="7604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algn="ctr" eaLnBrk="0" fontAlgn="base" hangingPunct="0">
              <a:spcBef>
                <a:spcPct val="0"/>
              </a:spcBef>
              <a:spcAft>
                <a:spcPct val="0"/>
              </a:spcAft>
            </a:pPr>
            <a:r>
              <a:rPr lang="en-US" altLang="en-US" sz="3600">
                <a:solidFill>
                  <a:srgbClr val="EAEAEA"/>
                </a:solidFill>
              </a:rPr>
              <a:t>Worldview without anomaly </a:t>
            </a:r>
          </a:p>
        </p:txBody>
      </p:sp>
      <p:sp>
        <p:nvSpPr>
          <p:cNvPr id="34824" name="TextBox 2">
            <a:extLst>
              <a:ext uri="{FF2B5EF4-FFF2-40B4-BE49-F238E27FC236}">
                <a16:creationId xmlns:a16="http://schemas.microsoft.com/office/drawing/2014/main" id="{0BF7617C-892B-4DCA-BF38-889F53DEE900}"/>
              </a:ext>
            </a:extLst>
          </p:cNvPr>
          <p:cNvSpPr txBox="1">
            <a:spLocks noChangeArrowheads="1"/>
          </p:cNvSpPr>
          <p:nvPr/>
        </p:nvSpPr>
        <p:spPr bwMode="auto">
          <a:xfrm>
            <a:off x="2378076" y="4713289"/>
            <a:ext cx="6780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eaLnBrk="0" fontAlgn="base" hangingPunct="0">
              <a:spcBef>
                <a:spcPct val="0"/>
              </a:spcBef>
              <a:spcAft>
                <a:spcPct val="0"/>
              </a:spcAft>
            </a:pPr>
            <a:r>
              <a:rPr lang="en-US" altLang="en-US" sz="1800">
                <a:solidFill>
                  <a:srgbClr val="EAEAEA"/>
                </a:solidFill>
              </a:rPr>
              <a:t>When we travel thru time and our expectations are met and order ensues or the world works as we expect we feel, good normal, accepted</a:t>
            </a:r>
          </a:p>
        </p:txBody>
      </p:sp>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0A48B-8A14-4A4E-9861-B8D35C48BE10}"/>
              </a:ext>
            </a:extLst>
          </p:cNvPr>
          <p:cNvSpPr>
            <a:spLocks noGrp="1"/>
          </p:cNvSpPr>
          <p:nvPr>
            <p:ph type="title"/>
          </p:nvPr>
        </p:nvSpPr>
        <p:spPr/>
        <p:txBody>
          <a:bodyPr/>
          <a:lstStyle/>
          <a:p>
            <a:pPr eaLnBrk="1" hangingPunct="1">
              <a:defRPr/>
            </a:pPr>
            <a:r>
              <a:rPr lang="en-US" dirty="0"/>
              <a:t>How to be a leader</a:t>
            </a:r>
          </a:p>
        </p:txBody>
      </p:sp>
      <p:sp>
        <p:nvSpPr>
          <p:cNvPr id="3" name="Content Placeholder 2">
            <a:extLst>
              <a:ext uri="{FF2B5EF4-FFF2-40B4-BE49-F238E27FC236}">
                <a16:creationId xmlns:a16="http://schemas.microsoft.com/office/drawing/2014/main" id="{6F46DE0E-94A3-41B7-BFC3-4308C0DE010F}"/>
              </a:ext>
            </a:extLst>
          </p:cNvPr>
          <p:cNvSpPr>
            <a:spLocks noGrp="1"/>
          </p:cNvSpPr>
          <p:nvPr>
            <p:ph idx="1"/>
          </p:nvPr>
        </p:nvSpPr>
        <p:spPr>
          <a:xfrm>
            <a:off x="1828800" y="1147764"/>
            <a:ext cx="8610600" cy="5557837"/>
          </a:xfrm>
        </p:spPr>
        <p:txBody>
          <a:bodyPr/>
          <a:lstStyle/>
          <a:p>
            <a:pPr eaLnBrk="1" hangingPunct="1">
              <a:defRPr/>
            </a:pPr>
            <a:r>
              <a:rPr lang="en-US" dirty="0"/>
              <a:t>1</a:t>
            </a:r>
            <a:r>
              <a:rPr lang="en-US" baseline="30000" dirty="0"/>
              <a:t>st</a:t>
            </a:r>
            <a:r>
              <a:rPr lang="en-US" dirty="0"/>
              <a:t>. you must believe you are leading leaders</a:t>
            </a:r>
          </a:p>
          <a:p>
            <a:pPr marL="0" indent="0" eaLnBrk="1" hangingPunct="1">
              <a:buNone/>
              <a:defRPr/>
            </a:pPr>
            <a:endParaRPr lang="en-US" dirty="0"/>
          </a:p>
          <a:p>
            <a:pPr lvl="1" eaLnBrk="1" hangingPunct="1">
              <a:defRPr/>
            </a:pPr>
            <a:r>
              <a:rPr lang="en-US" dirty="0"/>
              <a:t>Appreciate your own dignity and potential</a:t>
            </a:r>
          </a:p>
          <a:p>
            <a:pPr lvl="1" eaLnBrk="1" hangingPunct="1">
              <a:defRPr/>
            </a:pPr>
            <a:r>
              <a:rPr lang="en-US" dirty="0"/>
              <a:t>Recognize the weakness and attachment that block you</a:t>
            </a:r>
          </a:p>
          <a:p>
            <a:pPr lvl="1" eaLnBrk="1" hangingPunct="1">
              <a:defRPr/>
            </a:pPr>
            <a:r>
              <a:rPr lang="en-US" dirty="0"/>
              <a:t>Articulate the values you stand for and be ready to defend them</a:t>
            </a:r>
          </a:p>
          <a:p>
            <a:pPr lvl="1" eaLnBrk="1" hangingPunct="1">
              <a:defRPr/>
            </a:pPr>
            <a:r>
              <a:rPr lang="en-US" dirty="0"/>
              <a:t>Establish personal goals and strive to meet them</a:t>
            </a:r>
          </a:p>
          <a:p>
            <a:pPr lvl="1" eaLnBrk="1" hangingPunct="1">
              <a:defRPr/>
            </a:pPr>
            <a:r>
              <a:rPr lang="en-US" dirty="0"/>
              <a:t>Listen to what others have to say.</a:t>
            </a:r>
          </a:p>
          <a:p>
            <a:pPr eaLnBrk="1" hangingPunct="1">
              <a:defRPr/>
            </a:pPr>
            <a:endParaRPr lang="en-US" dirty="0"/>
          </a:p>
        </p:txBody>
      </p:sp>
      <p:sp>
        <p:nvSpPr>
          <p:cNvPr id="83972" name="Footer Placeholder 3">
            <a:extLst>
              <a:ext uri="{FF2B5EF4-FFF2-40B4-BE49-F238E27FC236}">
                <a16:creationId xmlns:a16="http://schemas.microsoft.com/office/drawing/2014/main" id="{39AE2CCD-F55F-4AB1-9B5E-4BF0A021DCB0}"/>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16DC5-78C3-495C-8C1B-0C1EB793FA25}"/>
              </a:ext>
            </a:extLst>
          </p:cNvPr>
          <p:cNvSpPr>
            <a:spLocks noGrp="1"/>
          </p:cNvSpPr>
          <p:nvPr>
            <p:ph type="title"/>
          </p:nvPr>
        </p:nvSpPr>
        <p:spPr/>
        <p:txBody>
          <a:bodyPr/>
          <a:lstStyle/>
          <a:p>
            <a:pPr eaLnBrk="1" hangingPunct="1">
              <a:defRPr/>
            </a:pPr>
            <a:r>
              <a:rPr lang="en-US" dirty="0"/>
              <a:t>How to be a leader </a:t>
            </a:r>
          </a:p>
        </p:txBody>
      </p:sp>
      <p:sp>
        <p:nvSpPr>
          <p:cNvPr id="3" name="Content Placeholder 2">
            <a:extLst>
              <a:ext uri="{FF2B5EF4-FFF2-40B4-BE49-F238E27FC236}">
                <a16:creationId xmlns:a16="http://schemas.microsoft.com/office/drawing/2014/main" id="{DF9CC00D-1894-4325-8695-ACFC74AAA591}"/>
              </a:ext>
            </a:extLst>
          </p:cNvPr>
          <p:cNvSpPr>
            <a:spLocks noGrp="1"/>
          </p:cNvSpPr>
          <p:nvPr>
            <p:ph idx="1"/>
          </p:nvPr>
        </p:nvSpPr>
        <p:spPr>
          <a:xfrm>
            <a:off x="2133600" y="1600200"/>
            <a:ext cx="8001000" cy="4495800"/>
          </a:xfrm>
        </p:spPr>
        <p:txBody>
          <a:bodyPr/>
          <a:lstStyle/>
          <a:p>
            <a:pPr eaLnBrk="1" hangingPunct="1">
              <a:defRPr/>
            </a:pPr>
            <a:r>
              <a:rPr lang="en-US" dirty="0"/>
              <a:t>Form your point of view on the world, where you stand, what you want and how you will relate to others</a:t>
            </a:r>
          </a:p>
          <a:p>
            <a:pPr eaLnBrk="1" hangingPunct="1">
              <a:defRPr/>
            </a:pPr>
            <a:endParaRPr lang="en-US" dirty="0"/>
          </a:p>
          <a:p>
            <a:pPr eaLnBrk="1" hangingPunct="1">
              <a:defRPr/>
            </a:pPr>
            <a:r>
              <a:rPr lang="en-US" dirty="0"/>
              <a:t>See the wisdom and value in self awareness and commit to it</a:t>
            </a:r>
          </a:p>
          <a:p>
            <a:pPr marL="0" indent="0" eaLnBrk="1" hangingPunct="1">
              <a:buNone/>
              <a:defRPr/>
            </a:pPr>
            <a:endParaRPr lang="en-US" dirty="0"/>
          </a:p>
          <a:p>
            <a:pPr eaLnBrk="1" hangingPunct="1">
              <a:defRPr/>
            </a:pPr>
            <a:r>
              <a:rPr lang="en-US" dirty="0"/>
              <a:t>Daily self reflection </a:t>
            </a:r>
          </a:p>
        </p:txBody>
      </p:sp>
      <p:sp>
        <p:nvSpPr>
          <p:cNvPr id="84996" name="Footer Placeholder 3">
            <a:extLst>
              <a:ext uri="{FF2B5EF4-FFF2-40B4-BE49-F238E27FC236}">
                <a16:creationId xmlns:a16="http://schemas.microsoft.com/office/drawing/2014/main" id="{884A3467-5BE6-4797-974E-D984130C7995}"/>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358D-F447-4BA1-8876-2EBA25457B2D}"/>
              </a:ext>
            </a:extLst>
          </p:cNvPr>
          <p:cNvSpPr>
            <a:spLocks noGrp="1"/>
          </p:cNvSpPr>
          <p:nvPr>
            <p:ph type="title"/>
          </p:nvPr>
        </p:nvSpPr>
        <p:spPr/>
        <p:txBody>
          <a:bodyPr/>
          <a:lstStyle/>
          <a:p>
            <a:pPr eaLnBrk="1" hangingPunct="1">
              <a:defRPr/>
            </a:pPr>
            <a:r>
              <a:rPr lang="en-US" dirty="0"/>
              <a:t>The Moral Sense</a:t>
            </a:r>
          </a:p>
        </p:txBody>
      </p:sp>
      <p:sp>
        <p:nvSpPr>
          <p:cNvPr id="3" name="Content Placeholder 2">
            <a:extLst>
              <a:ext uri="{FF2B5EF4-FFF2-40B4-BE49-F238E27FC236}">
                <a16:creationId xmlns:a16="http://schemas.microsoft.com/office/drawing/2014/main" id="{2335AB7E-B394-4921-BBAB-D788083938BF}"/>
              </a:ext>
            </a:extLst>
          </p:cNvPr>
          <p:cNvSpPr>
            <a:spLocks noGrp="1"/>
          </p:cNvSpPr>
          <p:nvPr>
            <p:ph idx="1"/>
          </p:nvPr>
        </p:nvSpPr>
        <p:spPr>
          <a:xfrm>
            <a:off x="1828800" y="1371600"/>
            <a:ext cx="8610600" cy="4495800"/>
          </a:xfrm>
        </p:spPr>
        <p:txBody>
          <a:bodyPr>
            <a:normAutofit lnSpcReduction="10000"/>
          </a:bodyPr>
          <a:lstStyle/>
          <a:p>
            <a:pPr eaLnBrk="1" hangingPunct="1">
              <a:defRPr/>
            </a:pPr>
            <a:r>
              <a:rPr lang="en-US" dirty="0"/>
              <a:t>Sympathy</a:t>
            </a:r>
          </a:p>
          <a:p>
            <a:pPr eaLnBrk="1" hangingPunct="1">
              <a:defRPr/>
            </a:pPr>
            <a:endParaRPr lang="en-US" dirty="0"/>
          </a:p>
          <a:p>
            <a:pPr eaLnBrk="1" hangingPunct="1">
              <a:defRPr/>
            </a:pPr>
            <a:r>
              <a:rPr lang="en-US" dirty="0"/>
              <a:t>Fairness</a:t>
            </a:r>
          </a:p>
          <a:p>
            <a:pPr lvl="1" eaLnBrk="1" hangingPunct="1">
              <a:defRPr/>
            </a:pPr>
            <a:r>
              <a:rPr lang="en-US" dirty="0"/>
              <a:t>Aristotle “what is just …is what is proportionate”</a:t>
            </a:r>
          </a:p>
          <a:p>
            <a:pPr marL="457200" lvl="1" indent="0" eaLnBrk="1" hangingPunct="1">
              <a:buNone/>
              <a:defRPr/>
            </a:pPr>
            <a:endParaRPr lang="en-US" dirty="0"/>
          </a:p>
          <a:p>
            <a:pPr eaLnBrk="1" hangingPunct="1">
              <a:defRPr/>
            </a:pPr>
            <a:r>
              <a:rPr lang="en-US" dirty="0"/>
              <a:t>Self-Control</a:t>
            </a:r>
          </a:p>
          <a:p>
            <a:pPr marL="0" indent="0" eaLnBrk="1" hangingPunct="1">
              <a:buNone/>
              <a:defRPr/>
            </a:pPr>
            <a:endParaRPr lang="en-US" dirty="0"/>
          </a:p>
          <a:p>
            <a:pPr eaLnBrk="1" hangingPunct="1">
              <a:defRPr/>
            </a:pPr>
            <a:r>
              <a:rPr lang="en-US" dirty="0"/>
              <a:t>Duty </a:t>
            </a:r>
          </a:p>
          <a:p>
            <a:pPr marL="0" indent="0" eaLnBrk="1" hangingPunct="1">
              <a:buNone/>
              <a:defRPr/>
            </a:pPr>
            <a:endParaRPr lang="en-US" dirty="0"/>
          </a:p>
        </p:txBody>
      </p:sp>
      <p:sp>
        <p:nvSpPr>
          <p:cNvPr id="86020" name="Footer Placeholder 3">
            <a:extLst>
              <a:ext uri="{FF2B5EF4-FFF2-40B4-BE49-F238E27FC236}">
                <a16:creationId xmlns:a16="http://schemas.microsoft.com/office/drawing/2014/main" id="{6E5A4926-09A6-4502-AFCA-3F6612876633}"/>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313B-412F-4389-BFA5-F08409E38676}"/>
              </a:ext>
            </a:extLst>
          </p:cNvPr>
          <p:cNvSpPr>
            <a:spLocks noGrp="1"/>
          </p:cNvSpPr>
          <p:nvPr>
            <p:ph type="title"/>
          </p:nvPr>
        </p:nvSpPr>
        <p:spPr/>
        <p:txBody>
          <a:bodyPr/>
          <a:lstStyle/>
          <a:p>
            <a:pPr eaLnBrk="1" hangingPunct="1">
              <a:defRPr/>
            </a:pPr>
            <a:r>
              <a:rPr lang="en-US" dirty="0"/>
              <a:t>Character </a:t>
            </a:r>
          </a:p>
        </p:txBody>
      </p:sp>
      <p:sp>
        <p:nvSpPr>
          <p:cNvPr id="3" name="Content Placeholder 2">
            <a:extLst>
              <a:ext uri="{FF2B5EF4-FFF2-40B4-BE49-F238E27FC236}">
                <a16:creationId xmlns:a16="http://schemas.microsoft.com/office/drawing/2014/main" id="{AE48B5AC-0B9F-4892-AA57-25E8253B4E8C}"/>
              </a:ext>
            </a:extLst>
          </p:cNvPr>
          <p:cNvSpPr>
            <a:spLocks noGrp="1"/>
          </p:cNvSpPr>
          <p:nvPr>
            <p:ph idx="1"/>
          </p:nvPr>
        </p:nvSpPr>
        <p:spPr>
          <a:xfrm>
            <a:off x="2209800" y="1371600"/>
            <a:ext cx="8077200" cy="5638800"/>
          </a:xfrm>
        </p:spPr>
        <p:txBody>
          <a:bodyPr/>
          <a:lstStyle/>
          <a:p>
            <a:pPr eaLnBrk="1" hangingPunct="1">
              <a:defRPr/>
            </a:pPr>
            <a:r>
              <a:rPr lang="en-US" dirty="0"/>
              <a:t>Distinctive set of qualities – personality</a:t>
            </a:r>
          </a:p>
          <a:p>
            <a:pPr marL="0" indent="0" eaLnBrk="1" hangingPunct="1">
              <a:buNone/>
              <a:defRPr/>
            </a:pPr>
            <a:endParaRPr lang="en-US" sz="2000" dirty="0"/>
          </a:p>
          <a:p>
            <a:pPr eaLnBrk="1" hangingPunct="1">
              <a:defRPr/>
            </a:pPr>
            <a:r>
              <a:rPr lang="en-US" dirty="0"/>
              <a:t>A moral sense or integrity</a:t>
            </a:r>
          </a:p>
          <a:p>
            <a:pPr marL="0" indent="0" eaLnBrk="1" hangingPunct="1">
              <a:buNone/>
              <a:defRPr/>
            </a:pPr>
            <a:endParaRPr lang="en-US" sz="2000" dirty="0"/>
          </a:p>
          <a:p>
            <a:pPr eaLnBrk="1" hangingPunct="1">
              <a:defRPr/>
            </a:pPr>
            <a:r>
              <a:rPr lang="en-US" dirty="0"/>
              <a:t>Habit –routine ways of doing things </a:t>
            </a:r>
          </a:p>
          <a:p>
            <a:pPr lvl="1" eaLnBrk="1" hangingPunct="1">
              <a:defRPr/>
            </a:pPr>
            <a:r>
              <a:rPr lang="en-US" dirty="0"/>
              <a:t>Courtesy – alerts us to the feelings of others</a:t>
            </a:r>
          </a:p>
          <a:p>
            <a:pPr marL="457200" lvl="1" indent="0" eaLnBrk="1" hangingPunct="1">
              <a:buNone/>
              <a:defRPr/>
            </a:pPr>
            <a:endParaRPr lang="en-US" sz="800" dirty="0"/>
          </a:p>
          <a:p>
            <a:pPr lvl="1" eaLnBrk="1" hangingPunct="1">
              <a:defRPr/>
            </a:pPr>
            <a:r>
              <a:rPr lang="en-US" dirty="0"/>
              <a:t>Punctuality – disposes us to be dutiful</a:t>
            </a:r>
          </a:p>
          <a:p>
            <a:pPr lvl="1" eaLnBrk="1" hangingPunct="1">
              <a:defRPr/>
            </a:pPr>
            <a:endParaRPr lang="en-US" sz="800" dirty="0"/>
          </a:p>
          <a:p>
            <a:pPr lvl="1" eaLnBrk="1" hangingPunct="1">
              <a:defRPr/>
            </a:pPr>
            <a:r>
              <a:rPr lang="en-US" dirty="0"/>
              <a:t>Practice – master the skills, capable of excellence </a:t>
            </a:r>
          </a:p>
        </p:txBody>
      </p:sp>
      <p:sp>
        <p:nvSpPr>
          <p:cNvPr id="87044" name="Footer Placeholder 3">
            <a:extLst>
              <a:ext uri="{FF2B5EF4-FFF2-40B4-BE49-F238E27FC236}">
                <a16:creationId xmlns:a16="http://schemas.microsoft.com/office/drawing/2014/main" id="{C878E1E0-2D21-4031-9FD4-84907F6CB194}"/>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DEA4-2F8D-48D1-A2D0-281F4EC867B3}"/>
              </a:ext>
            </a:extLst>
          </p:cNvPr>
          <p:cNvSpPr>
            <a:spLocks noGrp="1"/>
          </p:cNvSpPr>
          <p:nvPr>
            <p:ph type="title"/>
          </p:nvPr>
        </p:nvSpPr>
        <p:spPr/>
        <p:txBody>
          <a:bodyPr/>
          <a:lstStyle/>
          <a:p>
            <a:pPr eaLnBrk="1" hangingPunct="1">
              <a:defRPr/>
            </a:pPr>
            <a:r>
              <a:rPr lang="en-US" dirty="0"/>
              <a:t>Justice</a:t>
            </a:r>
          </a:p>
        </p:txBody>
      </p:sp>
      <p:sp>
        <p:nvSpPr>
          <p:cNvPr id="3" name="Content Placeholder 2">
            <a:extLst>
              <a:ext uri="{FF2B5EF4-FFF2-40B4-BE49-F238E27FC236}">
                <a16:creationId xmlns:a16="http://schemas.microsoft.com/office/drawing/2014/main" id="{7C1EF863-C1C0-4455-A2EB-B7F5A75BD7CF}"/>
              </a:ext>
            </a:extLst>
          </p:cNvPr>
          <p:cNvSpPr>
            <a:spLocks noGrp="1"/>
          </p:cNvSpPr>
          <p:nvPr>
            <p:ph idx="1"/>
          </p:nvPr>
        </p:nvSpPr>
        <p:spPr/>
        <p:txBody>
          <a:bodyPr/>
          <a:lstStyle/>
          <a:p>
            <a:pPr eaLnBrk="1" hangingPunct="1">
              <a:defRPr/>
            </a:pPr>
            <a:r>
              <a:rPr lang="en-US" dirty="0"/>
              <a:t>Restorative </a:t>
            </a:r>
          </a:p>
          <a:p>
            <a:pPr marL="0" indent="0" eaLnBrk="1" hangingPunct="1">
              <a:buNone/>
              <a:defRPr/>
            </a:pPr>
            <a:endParaRPr lang="en-US" dirty="0"/>
          </a:p>
          <a:p>
            <a:pPr eaLnBrk="1" hangingPunct="1">
              <a:defRPr/>
            </a:pPr>
            <a:r>
              <a:rPr lang="en-US" dirty="0"/>
              <a:t>Retributive </a:t>
            </a:r>
          </a:p>
          <a:p>
            <a:pPr marL="0" indent="0" eaLnBrk="1" hangingPunct="1">
              <a:buNone/>
              <a:defRPr/>
            </a:pPr>
            <a:endParaRPr lang="en-US" dirty="0"/>
          </a:p>
          <a:p>
            <a:pPr marL="0" indent="0" eaLnBrk="1" hangingPunct="1">
              <a:buNone/>
              <a:defRPr/>
            </a:pPr>
            <a:endParaRPr lang="en-US" dirty="0"/>
          </a:p>
          <a:p>
            <a:pPr marL="0" indent="0" eaLnBrk="1" hangingPunct="1">
              <a:buNone/>
              <a:defRPr/>
            </a:pPr>
            <a:endParaRPr lang="en-US" dirty="0"/>
          </a:p>
        </p:txBody>
      </p:sp>
      <p:sp>
        <p:nvSpPr>
          <p:cNvPr id="88068" name="Footer Placeholder 3">
            <a:extLst>
              <a:ext uri="{FF2B5EF4-FFF2-40B4-BE49-F238E27FC236}">
                <a16:creationId xmlns:a16="http://schemas.microsoft.com/office/drawing/2014/main" id="{57F90200-3B1E-428B-8194-E8976C0D997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D1D1-5D4D-4F5E-8CD7-143410BF55D9}"/>
              </a:ext>
            </a:extLst>
          </p:cNvPr>
          <p:cNvSpPr>
            <a:spLocks noGrp="1"/>
          </p:cNvSpPr>
          <p:nvPr>
            <p:ph type="title"/>
          </p:nvPr>
        </p:nvSpPr>
        <p:spPr/>
        <p:txBody>
          <a:bodyPr/>
          <a:lstStyle/>
          <a:p>
            <a:pPr>
              <a:defRPr/>
            </a:pPr>
            <a:r>
              <a:rPr lang="en-US" dirty="0"/>
              <a:t>Importance of Decision Making </a:t>
            </a:r>
          </a:p>
        </p:txBody>
      </p:sp>
      <p:sp>
        <p:nvSpPr>
          <p:cNvPr id="3" name="Content Placeholder 2">
            <a:extLst>
              <a:ext uri="{FF2B5EF4-FFF2-40B4-BE49-F238E27FC236}">
                <a16:creationId xmlns:a16="http://schemas.microsoft.com/office/drawing/2014/main" id="{FCE42412-8407-4101-978B-381CD39FE13C}"/>
              </a:ext>
            </a:extLst>
          </p:cNvPr>
          <p:cNvSpPr>
            <a:spLocks noGrp="1"/>
          </p:cNvSpPr>
          <p:nvPr>
            <p:ph idx="1"/>
          </p:nvPr>
        </p:nvSpPr>
        <p:spPr/>
        <p:txBody>
          <a:bodyPr/>
          <a:lstStyle/>
          <a:p>
            <a:pPr>
              <a:defRPr/>
            </a:pPr>
            <a:r>
              <a:rPr lang="en-US" dirty="0"/>
              <a:t>Commanders must be able to detect the acceleration of harm applies to anything that entails decision making under uncertainty</a:t>
            </a:r>
          </a:p>
          <a:p>
            <a:pPr marL="0" indent="0">
              <a:buNone/>
              <a:defRPr/>
            </a:pPr>
            <a:r>
              <a:rPr lang="en-US" dirty="0"/>
              <a:t>	</a:t>
            </a:r>
            <a:endParaRPr lang="en-US" sz="2000" dirty="0"/>
          </a:p>
          <a:p>
            <a:pPr marL="0" indent="0">
              <a:buNone/>
              <a:defRPr/>
            </a:pPr>
            <a:r>
              <a:rPr lang="en-US" dirty="0"/>
              <a:t>	requires balance of risk management</a:t>
            </a:r>
          </a:p>
          <a:p>
            <a:pPr marL="0" indent="0">
              <a:buNone/>
              <a:defRPr/>
            </a:pPr>
            <a:r>
              <a:rPr lang="en-US" dirty="0"/>
              <a:t> </a:t>
            </a:r>
          </a:p>
          <a:p>
            <a:pPr marL="0" indent="0">
              <a:buNone/>
              <a:defRPr/>
            </a:pPr>
            <a:r>
              <a:rPr lang="en-US" dirty="0"/>
              <a:t>	demands appreciation of randomness </a:t>
            </a:r>
          </a:p>
        </p:txBody>
      </p:sp>
      <p:sp>
        <p:nvSpPr>
          <p:cNvPr id="89092" name="Footer Placeholder 3">
            <a:extLst>
              <a:ext uri="{FF2B5EF4-FFF2-40B4-BE49-F238E27FC236}">
                <a16:creationId xmlns:a16="http://schemas.microsoft.com/office/drawing/2014/main" id="{778D4A44-F908-4081-94E1-287EA29911B7}"/>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4770" name="Rectangle 2">
            <a:extLst>
              <a:ext uri="{FF2B5EF4-FFF2-40B4-BE49-F238E27FC236}">
                <a16:creationId xmlns:a16="http://schemas.microsoft.com/office/drawing/2014/main" id="{0A7E4630-B48F-4BCA-9118-6EA2E956A4D7}"/>
              </a:ext>
            </a:extLst>
          </p:cNvPr>
          <p:cNvSpPr>
            <a:spLocks noGrp="1" noChangeArrowheads="1"/>
          </p:cNvSpPr>
          <p:nvPr>
            <p:ph type="title"/>
          </p:nvPr>
        </p:nvSpPr>
        <p:spPr>
          <a:xfrm>
            <a:off x="1828800" y="152400"/>
            <a:ext cx="8534400" cy="857250"/>
          </a:xfrm>
        </p:spPr>
        <p:txBody>
          <a:bodyPr/>
          <a:lstStyle/>
          <a:p>
            <a:pPr eaLnBrk="1" hangingPunct="1">
              <a:defRPr/>
            </a:pPr>
            <a:r>
              <a:rPr lang="en-US"/>
              <a:t>Decision Making Research</a:t>
            </a:r>
          </a:p>
        </p:txBody>
      </p:sp>
      <p:pic>
        <p:nvPicPr>
          <p:cNvPr id="90115" name="Picture 3">
            <a:extLst>
              <a:ext uri="{FF2B5EF4-FFF2-40B4-BE49-F238E27FC236}">
                <a16:creationId xmlns:a16="http://schemas.microsoft.com/office/drawing/2014/main" id="{9261FBF2-9C1B-4972-8A3B-A1CAB46E5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6" y="1905001"/>
            <a:ext cx="2919413"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4772" name="Rectangle 4">
            <a:extLst>
              <a:ext uri="{FF2B5EF4-FFF2-40B4-BE49-F238E27FC236}">
                <a16:creationId xmlns:a16="http://schemas.microsoft.com/office/drawing/2014/main" id="{C3FF1B09-FF66-4189-B6D5-B6378E2C1321}"/>
              </a:ext>
            </a:extLst>
          </p:cNvPr>
          <p:cNvSpPr>
            <a:spLocks noGrp="1" noChangeArrowheads="1"/>
          </p:cNvSpPr>
          <p:nvPr>
            <p:ph type="body" sz="half" idx="1"/>
          </p:nvPr>
        </p:nvSpPr>
        <p:spPr>
          <a:xfrm>
            <a:off x="1981200" y="1219201"/>
            <a:ext cx="8229600" cy="3687763"/>
          </a:xfrm>
        </p:spPr>
        <p:txBody>
          <a:bodyPr/>
          <a:lstStyle/>
          <a:p>
            <a:pPr marL="533400" indent="-533400" eaLnBrk="1" hangingPunct="1">
              <a:buNone/>
              <a:defRPr/>
            </a:pPr>
            <a:r>
              <a:rPr lang="en-US"/>
              <a:t>Describes the path from novice to expert</a:t>
            </a:r>
          </a:p>
          <a:p>
            <a:pPr marL="914400" lvl="1" indent="-457200" eaLnBrk="1" hangingPunct="1">
              <a:buSzPct val="105000"/>
              <a:buFont typeface="Times" pitchFamily="1" charset="0"/>
              <a:buAutoNum type="arabicPeriod"/>
              <a:defRPr/>
            </a:pPr>
            <a:r>
              <a:rPr lang="en-US"/>
              <a:t>Novice</a:t>
            </a:r>
          </a:p>
          <a:p>
            <a:pPr marL="914400" lvl="1" indent="-457200" eaLnBrk="1" hangingPunct="1">
              <a:buSzPct val="105000"/>
              <a:buFont typeface="Times" pitchFamily="1" charset="0"/>
              <a:buAutoNum type="arabicPeriod"/>
              <a:defRPr/>
            </a:pPr>
            <a:r>
              <a:rPr lang="en-US"/>
              <a:t>Advanced beginner</a:t>
            </a:r>
          </a:p>
          <a:p>
            <a:pPr marL="914400" lvl="1" indent="-457200" eaLnBrk="1" hangingPunct="1">
              <a:buSzPct val="105000"/>
              <a:buFont typeface="Times" pitchFamily="1" charset="0"/>
              <a:buAutoNum type="arabicPeriod"/>
              <a:defRPr/>
            </a:pPr>
            <a:r>
              <a:rPr lang="en-US"/>
              <a:t>Competent</a:t>
            </a:r>
          </a:p>
          <a:p>
            <a:pPr marL="914400" lvl="1" indent="-457200" eaLnBrk="1" hangingPunct="1">
              <a:buSzPct val="105000"/>
              <a:buFont typeface="Times" pitchFamily="1" charset="0"/>
              <a:buAutoNum type="arabicPeriod"/>
              <a:defRPr/>
            </a:pPr>
            <a:r>
              <a:rPr lang="en-US"/>
              <a:t>Proficient</a:t>
            </a:r>
          </a:p>
          <a:p>
            <a:pPr marL="914400" lvl="1" indent="-457200" eaLnBrk="1" hangingPunct="1">
              <a:buSzPct val="105000"/>
              <a:buFont typeface="Times" pitchFamily="1" charset="0"/>
              <a:buAutoNum type="arabicPeriod"/>
              <a:defRPr/>
            </a:pPr>
            <a:r>
              <a:rPr lang="en-US"/>
              <a:t>Expert</a:t>
            </a:r>
            <a:endParaRPr lang="en-US" sz="2400"/>
          </a:p>
        </p:txBody>
      </p:sp>
      <p:grpSp>
        <p:nvGrpSpPr>
          <p:cNvPr id="2" name="Group 5">
            <a:extLst>
              <a:ext uri="{FF2B5EF4-FFF2-40B4-BE49-F238E27FC236}">
                <a16:creationId xmlns:a16="http://schemas.microsoft.com/office/drawing/2014/main" id="{1997F4DE-DB8D-4033-9D2C-A6F1FBEEC796}"/>
              </a:ext>
            </a:extLst>
          </p:cNvPr>
          <p:cNvGrpSpPr>
            <a:grpSpLocks/>
          </p:cNvGrpSpPr>
          <p:nvPr/>
        </p:nvGrpSpPr>
        <p:grpSpPr bwMode="auto">
          <a:xfrm>
            <a:off x="1905000" y="5181600"/>
            <a:ext cx="5257800" cy="641350"/>
            <a:chOff x="288" y="3504"/>
            <a:chExt cx="3264" cy="404"/>
          </a:xfrm>
        </p:grpSpPr>
        <p:sp>
          <p:nvSpPr>
            <p:cNvPr id="1184774" name="Text Box 6">
              <a:extLst>
                <a:ext uri="{FF2B5EF4-FFF2-40B4-BE49-F238E27FC236}">
                  <a16:creationId xmlns:a16="http://schemas.microsoft.com/office/drawing/2014/main" id="{79204AFC-05B1-4438-990B-B45A6BA4C61C}"/>
                </a:ext>
              </a:extLst>
            </p:cNvPr>
            <p:cNvSpPr txBox="1">
              <a:spLocks noChangeArrowheads="1"/>
            </p:cNvSpPr>
            <p:nvPr/>
          </p:nvSpPr>
          <p:spPr bwMode="auto">
            <a:xfrm>
              <a:off x="288" y="3504"/>
              <a:ext cx="1344" cy="404"/>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3600">
                  <a:solidFill>
                    <a:srgbClr val="FFFF00"/>
                  </a:solidFill>
                  <a:effectLst>
                    <a:outerShdw blurRad="38100" dist="38100" dir="2700000" algn="tl">
                      <a:srgbClr val="000000"/>
                    </a:outerShdw>
                  </a:effectLst>
                  <a:latin typeface="Arial" charset="0"/>
                  <a:cs typeface="Times New Roman" panose="02020603050405020304" pitchFamily="18" charset="0"/>
                </a:rPr>
                <a:t>Analytical</a:t>
              </a:r>
              <a:endParaRPr lang="en-US" sz="3600">
                <a:solidFill>
                  <a:srgbClr val="FFFF00"/>
                </a:solidFill>
                <a:effectLst>
                  <a:outerShdw blurRad="38100" dist="38100" dir="2700000" algn="tl">
                    <a:srgbClr val="000000"/>
                  </a:outerShdw>
                </a:effectLst>
                <a:latin typeface="Times" pitchFamily="1" charset="0"/>
                <a:cs typeface="Times New Roman" panose="02020603050405020304" pitchFamily="18" charset="0"/>
              </a:endParaRPr>
            </a:p>
          </p:txBody>
        </p:sp>
        <p:sp>
          <p:nvSpPr>
            <p:cNvPr id="1184775" name="Text Box 7">
              <a:extLst>
                <a:ext uri="{FF2B5EF4-FFF2-40B4-BE49-F238E27FC236}">
                  <a16:creationId xmlns:a16="http://schemas.microsoft.com/office/drawing/2014/main" id="{AAEF8F72-993E-4847-AC8B-3EBFAA6DE263}"/>
                </a:ext>
              </a:extLst>
            </p:cNvPr>
            <p:cNvSpPr txBox="1">
              <a:spLocks noChangeArrowheads="1"/>
            </p:cNvSpPr>
            <p:nvPr/>
          </p:nvSpPr>
          <p:spPr bwMode="auto">
            <a:xfrm>
              <a:off x="2400" y="3504"/>
              <a:ext cx="1152" cy="404"/>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3600">
                  <a:solidFill>
                    <a:srgbClr val="FFFF00"/>
                  </a:solidFill>
                  <a:effectLst>
                    <a:outerShdw blurRad="38100" dist="38100" dir="2700000" algn="tl">
                      <a:srgbClr val="000000"/>
                    </a:outerShdw>
                  </a:effectLst>
                  <a:latin typeface="Arial" charset="0"/>
                  <a:cs typeface="Times New Roman" panose="02020603050405020304" pitchFamily="18" charset="0"/>
                </a:rPr>
                <a:t>Intuitive</a:t>
              </a:r>
              <a:endParaRPr lang="en-US" sz="3600">
                <a:solidFill>
                  <a:srgbClr val="FFFF00"/>
                </a:solidFill>
                <a:effectLst>
                  <a:outerShdw blurRad="38100" dist="38100" dir="2700000" algn="tl">
                    <a:srgbClr val="000000"/>
                  </a:outerShdw>
                </a:effectLst>
                <a:latin typeface="Times" pitchFamily="1" charset="0"/>
                <a:cs typeface="Times New Roman" panose="02020603050405020304" pitchFamily="18" charset="0"/>
              </a:endParaRPr>
            </a:p>
          </p:txBody>
        </p:sp>
        <p:sp>
          <p:nvSpPr>
            <p:cNvPr id="97288" name="Line 8">
              <a:extLst>
                <a:ext uri="{FF2B5EF4-FFF2-40B4-BE49-F238E27FC236}">
                  <a16:creationId xmlns:a16="http://schemas.microsoft.com/office/drawing/2014/main" id="{437F8945-C0F7-4830-8E0E-5CF1CCCD6059}"/>
                </a:ext>
              </a:extLst>
            </p:cNvPr>
            <p:cNvSpPr>
              <a:spLocks noChangeShapeType="1"/>
            </p:cNvSpPr>
            <p:nvPr/>
          </p:nvSpPr>
          <p:spPr bwMode="auto">
            <a:xfrm>
              <a:off x="1680" y="3696"/>
              <a:ext cx="672" cy="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800">
                <a:solidFill>
                  <a:srgbClr val="EAEAEA"/>
                </a:solidFill>
                <a:latin typeface="Arial" panose="020B0604020202020204" pitchFamily="34" charset="0"/>
                <a:cs typeface="Times New Roman" panose="02020603050405020304" pitchFamily="18" charset="0"/>
              </a:endParaRPr>
            </a:p>
          </p:txBody>
        </p:sp>
      </p:grpSp>
      <p:sp>
        <p:nvSpPr>
          <p:cNvPr id="3" name="Footer Placeholder 2">
            <a:extLst>
              <a:ext uri="{FF2B5EF4-FFF2-40B4-BE49-F238E27FC236}">
                <a16:creationId xmlns:a16="http://schemas.microsoft.com/office/drawing/2014/main" id="{BDE8DDD4-6314-412F-AB88-F0C8F2688F17}"/>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84772">
                                            <p:txEl>
                                              <p:pRg st="0" end="0"/>
                                            </p:txEl>
                                          </p:spTgt>
                                        </p:tgtEl>
                                        <p:attrNameLst>
                                          <p:attrName>style.visibility</p:attrName>
                                        </p:attrNameLst>
                                      </p:cBhvr>
                                      <p:to>
                                        <p:strVal val="visible"/>
                                      </p:to>
                                    </p:set>
                                    <p:animEffect transition="in" filter="wipe(left)">
                                      <p:cBhvr>
                                        <p:cTn id="7" dur="500"/>
                                        <p:tgtEl>
                                          <p:spTgt spid="11847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84772">
                                            <p:txEl>
                                              <p:pRg st="1" end="1"/>
                                            </p:txEl>
                                          </p:spTgt>
                                        </p:tgtEl>
                                        <p:attrNameLst>
                                          <p:attrName>style.visibility</p:attrName>
                                        </p:attrNameLst>
                                      </p:cBhvr>
                                      <p:to>
                                        <p:strVal val="visible"/>
                                      </p:to>
                                    </p:set>
                                    <p:animEffect transition="in" filter="wipe(left)">
                                      <p:cBhvr>
                                        <p:cTn id="12" dur="500"/>
                                        <p:tgtEl>
                                          <p:spTgt spid="118477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84772">
                                            <p:txEl>
                                              <p:pRg st="2" end="2"/>
                                            </p:txEl>
                                          </p:spTgt>
                                        </p:tgtEl>
                                        <p:attrNameLst>
                                          <p:attrName>style.visibility</p:attrName>
                                        </p:attrNameLst>
                                      </p:cBhvr>
                                      <p:to>
                                        <p:strVal val="visible"/>
                                      </p:to>
                                    </p:set>
                                    <p:animEffect transition="in" filter="wipe(left)">
                                      <p:cBhvr>
                                        <p:cTn id="17" dur="500"/>
                                        <p:tgtEl>
                                          <p:spTgt spid="118477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84772">
                                            <p:txEl>
                                              <p:pRg st="3" end="3"/>
                                            </p:txEl>
                                          </p:spTgt>
                                        </p:tgtEl>
                                        <p:attrNameLst>
                                          <p:attrName>style.visibility</p:attrName>
                                        </p:attrNameLst>
                                      </p:cBhvr>
                                      <p:to>
                                        <p:strVal val="visible"/>
                                      </p:to>
                                    </p:set>
                                    <p:animEffect transition="in" filter="wipe(left)">
                                      <p:cBhvr>
                                        <p:cTn id="22" dur="500"/>
                                        <p:tgtEl>
                                          <p:spTgt spid="118477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84772">
                                            <p:txEl>
                                              <p:pRg st="4" end="4"/>
                                            </p:txEl>
                                          </p:spTgt>
                                        </p:tgtEl>
                                        <p:attrNameLst>
                                          <p:attrName>style.visibility</p:attrName>
                                        </p:attrNameLst>
                                      </p:cBhvr>
                                      <p:to>
                                        <p:strVal val="visible"/>
                                      </p:to>
                                    </p:set>
                                    <p:animEffect transition="in" filter="wipe(left)">
                                      <p:cBhvr>
                                        <p:cTn id="27" dur="500"/>
                                        <p:tgtEl>
                                          <p:spTgt spid="118477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84772">
                                            <p:txEl>
                                              <p:pRg st="5" end="5"/>
                                            </p:txEl>
                                          </p:spTgt>
                                        </p:tgtEl>
                                        <p:attrNameLst>
                                          <p:attrName>style.visibility</p:attrName>
                                        </p:attrNameLst>
                                      </p:cBhvr>
                                      <p:to>
                                        <p:strVal val="visible"/>
                                      </p:to>
                                    </p:set>
                                    <p:animEffect transition="in" filter="wipe(left)">
                                      <p:cBhvr>
                                        <p:cTn id="32" dur="500"/>
                                        <p:tgtEl>
                                          <p:spTgt spid="118477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772" grpId="0" build="p" bldLvl="2"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6818" name="Rectangle 2">
            <a:extLst>
              <a:ext uri="{FF2B5EF4-FFF2-40B4-BE49-F238E27FC236}">
                <a16:creationId xmlns:a16="http://schemas.microsoft.com/office/drawing/2014/main" id="{D84C6A74-32CA-4887-A349-27A0AA101B0A}"/>
              </a:ext>
            </a:extLst>
          </p:cNvPr>
          <p:cNvSpPr>
            <a:spLocks noGrp="1" noChangeArrowheads="1"/>
          </p:cNvSpPr>
          <p:nvPr>
            <p:ph type="title"/>
          </p:nvPr>
        </p:nvSpPr>
        <p:spPr/>
        <p:txBody>
          <a:bodyPr/>
          <a:lstStyle/>
          <a:p>
            <a:pPr eaLnBrk="1" hangingPunct="1">
              <a:defRPr/>
            </a:pPr>
            <a:r>
              <a:rPr lang="en-US"/>
              <a:t>Decision Making Research</a:t>
            </a:r>
          </a:p>
        </p:txBody>
      </p:sp>
      <p:sp>
        <p:nvSpPr>
          <p:cNvPr id="1186819" name="Rectangle 3">
            <a:extLst>
              <a:ext uri="{FF2B5EF4-FFF2-40B4-BE49-F238E27FC236}">
                <a16:creationId xmlns:a16="http://schemas.microsoft.com/office/drawing/2014/main" id="{2F71DFE2-5C4D-4FF6-8DEF-31758ECA7269}"/>
              </a:ext>
            </a:extLst>
          </p:cNvPr>
          <p:cNvSpPr>
            <a:spLocks noGrp="1" noChangeArrowheads="1"/>
          </p:cNvSpPr>
          <p:nvPr>
            <p:ph type="body" sz="half" idx="1"/>
          </p:nvPr>
        </p:nvSpPr>
        <p:spPr>
          <a:xfrm>
            <a:off x="1676401" y="1600200"/>
            <a:ext cx="6056313" cy="4114800"/>
          </a:xfrm>
        </p:spPr>
        <p:txBody>
          <a:bodyPr/>
          <a:lstStyle/>
          <a:p>
            <a:pPr eaLnBrk="1" hangingPunct="1">
              <a:defRPr/>
            </a:pPr>
            <a:r>
              <a:rPr lang="en-US" sz="2800" dirty="0"/>
              <a:t>Research conducted with experts</a:t>
            </a:r>
          </a:p>
          <a:p>
            <a:pPr eaLnBrk="1" hangingPunct="1">
              <a:defRPr/>
            </a:pPr>
            <a:endParaRPr lang="en-US" sz="2800" dirty="0"/>
          </a:p>
          <a:p>
            <a:pPr eaLnBrk="1" hangingPunct="1">
              <a:defRPr/>
            </a:pPr>
            <a:r>
              <a:rPr lang="en-US" sz="2800" dirty="0"/>
              <a:t>How experts make decisions</a:t>
            </a:r>
          </a:p>
          <a:p>
            <a:pPr eaLnBrk="1" hangingPunct="1">
              <a:defRPr/>
            </a:pPr>
            <a:endParaRPr lang="en-US" sz="2800" dirty="0"/>
          </a:p>
          <a:p>
            <a:pPr eaLnBrk="1" hangingPunct="1">
              <a:defRPr/>
            </a:pPr>
            <a:r>
              <a:rPr lang="en-US" sz="2800" dirty="0"/>
              <a:t>Recognition-primed decision making model</a:t>
            </a:r>
          </a:p>
          <a:p>
            <a:pPr eaLnBrk="1" hangingPunct="1">
              <a:defRPr/>
            </a:pPr>
            <a:endParaRPr lang="en-US" sz="2800" dirty="0"/>
          </a:p>
          <a:p>
            <a:pPr eaLnBrk="1" hangingPunct="1">
              <a:defRPr/>
            </a:pPr>
            <a:r>
              <a:rPr lang="en-US" sz="2800" dirty="0"/>
              <a:t>Implications for Commanders</a:t>
            </a:r>
          </a:p>
        </p:txBody>
      </p:sp>
      <p:pic>
        <p:nvPicPr>
          <p:cNvPr id="92164" name="Picture 4">
            <a:extLst>
              <a:ext uri="{FF2B5EF4-FFF2-40B4-BE49-F238E27FC236}">
                <a16:creationId xmlns:a16="http://schemas.microsoft.com/office/drawing/2014/main" id="{7711F513-4754-4384-AFA2-AC52E6A82236}"/>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7543800" y="1524001"/>
            <a:ext cx="29972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A43476C-0661-49D4-999A-520D845A56EB}"/>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86819">
                                            <p:txEl>
                                              <p:pRg st="0" end="0"/>
                                            </p:txEl>
                                          </p:spTgt>
                                        </p:tgtEl>
                                        <p:attrNameLst>
                                          <p:attrName>style.visibility</p:attrName>
                                        </p:attrNameLst>
                                      </p:cBhvr>
                                      <p:to>
                                        <p:strVal val="visible"/>
                                      </p:to>
                                    </p:set>
                                    <p:animEffect transition="in" filter="wipe(left)">
                                      <p:cBhvr>
                                        <p:cTn id="7" dur="500"/>
                                        <p:tgtEl>
                                          <p:spTgt spid="1186819">
                                            <p:txEl>
                                              <p:pRg st="0" end="0"/>
                                            </p:txEl>
                                          </p:spTgt>
                                        </p:tgtEl>
                                      </p:cBhvr>
                                    </p:animEffect>
                                  </p:childTnLst>
                                  <p:subTnLst>
                                    <p:animClr clrSpc="rgb" dir="cw">
                                      <p:cBhvr override="childStyle">
                                        <p:cTn dur="1" fill="hold" display="0" masterRel="nextClick" afterEffect="1"/>
                                        <p:tgtEl>
                                          <p:spTgt spid="1186819">
                                            <p:txEl>
                                              <p:pRg st="0" end="0"/>
                                            </p:txEl>
                                          </p:spTgt>
                                        </p:tgtEl>
                                        <p:attrNameLst>
                                          <p:attrName>ppt_c</p:attrName>
                                        </p:attrNameLst>
                                      </p:cBhvr>
                                      <p:to>
                                        <a:schemeClr val="folHlink"/>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86819">
                                            <p:txEl>
                                              <p:pRg st="2" end="2"/>
                                            </p:txEl>
                                          </p:spTgt>
                                        </p:tgtEl>
                                        <p:attrNameLst>
                                          <p:attrName>style.visibility</p:attrName>
                                        </p:attrNameLst>
                                      </p:cBhvr>
                                      <p:to>
                                        <p:strVal val="visible"/>
                                      </p:to>
                                    </p:set>
                                    <p:animEffect transition="in" filter="wipe(left)">
                                      <p:cBhvr>
                                        <p:cTn id="12" dur="500"/>
                                        <p:tgtEl>
                                          <p:spTgt spid="1186819">
                                            <p:txEl>
                                              <p:pRg st="2" end="2"/>
                                            </p:txEl>
                                          </p:spTgt>
                                        </p:tgtEl>
                                      </p:cBhvr>
                                    </p:animEffect>
                                  </p:childTnLst>
                                  <p:subTnLst>
                                    <p:animClr clrSpc="rgb" dir="cw">
                                      <p:cBhvr override="childStyle">
                                        <p:cTn dur="1" fill="hold" display="0" masterRel="nextClick" afterEffect="1"/>
                                        <p:tgtEl>
                                          <p:spTgt spid="1186819">
                                            <p:txEl>
                                              <p:pRg st="2" end="2"/>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86819">
                                            <p:txEl>
                                              <p:pRg st="4" end="4"/>
                                            </p:txEl>
                                          </p:spTgt>
                                        </p:tgtEl>
                                        <p:attrNameLst>
                                          <p:attrName>style.visibility</p:attrName>
                                        </p:attrNameLst>
                                      </p:cBhvr>
                                      <p:to>
                                        <p:strVal val="visible"/>
                                      </p:to>
                                    </p:set>
                                    <p:animEffect transition="in" filter="wipe(left)">
                                      <p:cBhvr>
                                        <p:cTn id="17" dur="500"/>
                                        <p:tgtEl>
                                          <p:spTgt spid="1186819">
                                            <p:txEl>
                                              <p:pRg st="4" end="4"/>
                                            </p:txEl>
                                          </p:spTgt>
                                        </p:tgtEl>
                                      </p:cBhvr>
                                    </p:animEffect>
                                  </p:childTnLst>
                                  <p:subTnLst>
                                    <p:animClr clrSpc="rgb" dir="cw">
                                      <p:cBhvr override="childStyle">
                                        <p:cTn dur="1" fill="hold" display="0" masterRel="nextClick" afterEffect="1"/>
                                        <p:tgtEl>
                                          <p:spTgt spid="1186819">
                                            <p:txEl>
                                              <p:pRg st="4" end="4"/>
                                            </p:txEl>
                                          </p:spTgt>
                                        </p:tgtEl>
                                        <p:attrNameLst>
                                          <p:attrName>ppt_c</p:attrName>
                                        </p:attrNameLst>
                                      </p:cBhvr>
                                      <p:to>
                                        <a:schemeClr val="fo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86819">
                                            <p:txEl>
                                              <p:pRg st="6" end="6"/>
                                            </p:txEl>
                                          </p:spTgt>
                                        </p:tgtEl>
                                        <p:attrNameLst>
                                          <p:attrName>style.visibility</p:attrName>
                                        </p:attrNameLst>
                                      </p:cBhvr>
                                      <p:to>
                                        <p:strVal val="visible"/>
                                      </p:to>
                                    </p:set>
                                    <p:animEffect transition="in" filter="wipe(left)">
                                      <p:cBhvr>
                                        <p:cTn id="22" dur="500"/>
                                        <p:tgtEl>
                                          <p:spTgt spid="1186819">
                                            <p:txEl>
                                              <p:pRg st="6" end="6"/>
                                            </p:txEl>
                                          </p:spTgt>
                                        </p:tgtEl>
                                      </p:cBhvr>
                                    </p:animEffect>
                                  </p:childTnLst>
                                  <p:subTnLst>
                                    <p:animClr clrSpc="rgb" dir="cw">
                                      <p:cBhvr override="childStyle">
                                        <p:cTn dur="1" fill="hold" display="0" masterRel="nextClick" afterEffect="1"/>
                                        <p:tgtEl>
                                          <p:spTgt spid="1186819">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81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6" name="Text Box 2">
            <a:extLst>
              <a:ext uri="{FF2B5EF4-FFF2-40B4-BE49-F238E27FC236}">
                <a16:creationId xmlns:a16="http://schemas.microsoft.com/office/drawing/2014/main" id="{44855CAB-7979-4FB6-9B3D-9D2ED1E1C30C}"/>
              </a:ext>
            </a:extLst>
          </p:cNvPr>
          <p:cNvSpPr txBox="1">
            <a:spLocks noChangeArrowheads="1"/>
          </p:cNvSpPr>
          <p:nvPr/>
        </p:nvSpPr>
        <p:spPr bwMode="auto">
          <a:xfrm>
            <a:off x="1905000" y="228601"/>
            <a:ext cx="8305800" cy="1918923"/>
          </a:xfrm>
          <a:prstGeom prst="rect">
            <a:avLst/>
          </a:prstGeom>
          <a:noFill/>
          <a:ln w="12700" cap="sq">
            <a:noFill/>
            <a:miter lim="800000"/>
            <a:headEnd type="none" w="sm" len="sm"/>
            <a:tailEnd type="none" w="sm" len="sm"/>
          </a:ln>
          <a:effectLst/>
        </p:spPr>
        <p:txBody>
          <a:bodyPr>
            <a:spAutoFit/>
          </a:bodyPr>
          <a:lstStyle/>
          <a:p>
            <a:pPr eaLnBrk="0" fontAlgn="base" hangingPunct="0">
              <a:lnSpc>
                <a:spcPct val="80000"/>
              </a:lnSpc>
              <a:spcBef>
                <a:spcPct val="50000"/>
              </a:spcBef>
              <a:spcAft>
                <a:spcPct val="0"/>
              </a:spcAft>
              <a:defRPr/>
            </a:pPr>
            <a:r>
              <a:rPr lang="en-US" sz="3200">
                <a:solidFill>
                  <a:srgbClr val="FFFF00"/>
                </a:solidFill>
                <a:effectLst>
                  <a:outerShdw blurRad="38100" dist="38100" dir="2700000" algn="tl">
                    <a:srgbClr val="000000"/>
                  </a:outerShdw>
                </a:effectLst>
                <a:latin typeface="Comic Sans MS" pitchFamily="66" charset="0"/>
                <a:cs typeface="Times New Roman" panose="02020603050405020304" pitchFamily="18" charset="0"/>
              </a:rPr>
              <a:t>“If you want people to size-up situations quickly and accurately, you need to expand their experience base.”</a:t>
            </a:r>
          </a:p>
          <a:p>
            <a:pPr eaLnBrk="0" fontAlgn="base" hangingPunct="0">
              <a:lnSpc>
                <a:spcPct val="80000"/>
              </a:lnSpc>
              <a:spcBef>
                <a:spcPct val="50000"/>
              </a:spcBef>
              <a:spcAft>
                <a:spcPct val="0"/>
              </a:spcAft>
              <a:defRPr/>
            </a:pPr>
            <a:r>
              <a:rPr lang="en-US" sz="3200">
                <a:solidFill>
                  <a:srgbClr val="FFFF00"/>
                </a:solidFill>
                <a:effectLst>
                  <a:outerShdw blurRad="38100" dist="38100" dir="2700000" algn="tl">
                    <a:srgbClr val="000000"/>
                  </a:outerShdw>
                </a:effectLst>
                <a:latin typeface="Comic Sans MS" pitchFamily="66" charset="0"/>
                <a:cs typeface="Times New Roman" panose="02020603050405020304" pitchFamily="18" charset="0"/>
              </a:rPr>
              <a:t>		</a:t>
            </a:r>
            <a:r>
              <a:rPr lang="en-US" sz="3200">
                <a:solidFill>
                  <a:srgbClr val="EAEAEA"/>
                </a:solidFill>
                <a:effectLst>
                  <a:outerShdw blurRad="38100" dist="38100" dir="2700000" algn="tl">
                    <a:srgbClr val="000000"/>
                  </a:outerShdw>
                </a:effectLst>
                <a:latin typeface="Comic Sans MS" pitchFamily="66" charset="0"/>
                <a:cs typeface="Times New Roman" panose="02020603050405020304" pitchFamily="18" charset="0"/>
              </a:rPr>
              <a:t>Gary Klein, Klein Associates Inc.</a:t>
            </a:r>
            <a:endParaRPr lang="en-US" sz="3200">
              <a:solidFill>
                <a:srgbClr val="FFFF00"/>
              </a:solidFill>
              <a:latin typeface="Comic Sans MS" pitchFamily="66" charset="0"/>
              <a:cs typeface="Times New Roman" panose="02020603050405020304" pitchFamily="18" charset="0"/>
            </a:endParaRPr>
          </a:p>
        </p:txBody>
      </p:sp>
      <p:pic>
        <p:nvPicPr>
          <p:cNvPr id="94211" name="Picture 3">
            <a:extLst>
              <a:ext uri="{FF2B5EF4-FFF2-40B4-BE49-F238E27FC236}">
                <a16:creationId xmlns:a16="http://schemas.microsoft.com/office/drawing/2014/main" id="{F3426C77-7F89-41D0-9E28-C306A0C35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67001"/>
            <a:ext cx="54102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86DE4CA-5BDF-43C0-8058-353B6458F31F}"/>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112E51C5-9372-4A86-9835-9219BF8CA0F2}"/>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0915" name="Rectangle 3">
            <a:extLst>
              <a:ext uri="{FF2B5EF4-FFF2-40B4-BE49-F238E27FC236}">
                <a16:creationId xmlns:a16="http://schemas.microsoft.com/office/drawing/2014/main" id="{C4335CFA-08F2-4497-AAD2-BA32D120FF06}"/>
              </a:ext>
            </a:extLst>
          </p:cNvPr>
          <p:cNvSpPr>
            <a:spLocks noGrp="1" noChangeArrowheads="1"/>
          </p:cNvSpPr>
          <p:nvPr>
            <p:ph type="title"/>
          </p:nvPr>
        </p:nvSpPr>
        <p:spPr>
          <a:xfrm>
            <a:off x="1828800" y="304800"/>
            <a:ext cx="8534400" cy="857250"/>
          </a:xfrm>
        </p:spPr>
        <p:txBody>
          <a:bodyPr/>
          <a:lstStyle/>
          <a:p>
            <a:pPr eaLnBrk="1" hangingPunct="1">
              <a:defRPr/>
            </a:pPr>
            <a:r>
              <a:rPr lang="en-US"/>
              <a:t>Naturalistic Decision Making</a:t>
            </a:r>
          </a:p>
        </p:txBody>
      </p:sp>
      <p:sp>
        <p:nvSpPr>
          <p:cNvPr id="1190916" name="Rectangle 4">
            <a:extLst>
              <a:ext uri="{FF2B5EF4-FFF2-40B4-BE49-F238E27FC236}">
                <a16:creationId xmlns:a16="http://schemas.microsoft.com/office/drawing/2014/main" id="{844956FE-0FF6-4849-BA23-71FA898FDE5F}"/>
              </a:ext>
            </a:extLst>
          </p:cNvPr>
          <p:cNvSpPr>
            <a:spLocks noGrp="1" noChangeArrowheads="1"/>
          </p:cNvSpPr>
          <p:nvPr>
            <p:ph type="body" idx="1"/>
          </p:nvPr>
        </p:nvSpPr>
        <p:spPr>
          <a:xfrm>
            <a:off x="2209800" y="1600200"/>
            <a:ext cx="8077200" cy="4572000"/>
          </a:xfrm>
        </p:spPr>
        <p:txBody>
          <a:bodyPr/>
          <a:lstStyle/>
          <a:p>
            <a:pPr eaLnBrk="1" hangingPunct="1">
              <a:defRPr/>
            </a:pPr>
            <a:r>
              <a:rPr lang="en-US" sz="2800"/>
              <a:t>The effort to understand and improve decision making in field settings</a:t>
            </a:r>
          </a:p>
          <a:p>
            <a:pPr eaLnBrk="1" hangingPunct="1">
              <a:defRPr/>
            </a:pPr>
            <a:endParaRPr lang="en-US" sz="2800"/>
          </a:p>
          <a:p>
            <a:pPr eaLnBrk="1" hangingPunct="1">
              <a:defRPr/>
            </a:pPr>
            <a:r>
              <a:rPr lang="en-US" sz="2800"/>
              <a:t>Development of expertise</a:t>
            </a:r>
          </a:p>
          <a:p>
            <a:pPr eaLnBrk="1" hangingPunct="1">
              <a:defRPr/>
            </a:pPr>
            <a:endParaRPr lang="en-US" sz="2800"/>
          </a:p>
          <a:p>
            <a:pPr eaLnBrk="1" hangingPunct="1">
              <a:defRPr/>
            </a:pPr>
            <a:r>
              <a:rPr lang="en-US" sz="2800"/>
              <a:t>Study of decision making in “context”</a:t>
            </a:r>
          </a:p>
          <a:p>
            <a:pPr eaLnBrk="1" hangingPunct="1">
              <a:defRPr/>
            </a:pPr>
            <a:endParaRPr lang="en-US" sz="2800"/>
          </a:p>
          <a:p>
            <a:pPr eaLnBrk="1" hangingPunct="1">
              <a:defRPr/>
            </a:pPr>
            <a:r>
              <a:rPr lang="en-US" sz="2800"/>
              <a:t>Development of decision making tools, training and supports</a:t>
            </a:r>
          </a:p>
        </p:txBody>
      </p:sp>
      <p:sp>
        <p:nvSpPr>
          <p:cNvPr id="2" name="Footer Placeholder 1">
            <a:extLst>
              <a:ext uri="{FF2B5EF4-FFF2-40B4-BE49-F238E27FC236}">
                <a16:creationId xmlns:a16="http://schemas.microsoft.com/office/drawing/2014/main" id="{9D1EBCD1-74A0-4EFD-BB1F-9D97079A312F}"/>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75723DEC-79AE-45D9-BF79-DD969A5DC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2643189"/>
            <a:ext cx="57340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4A1980BB-12CF-47AA-8A7E-D55EDE98F19B}"/>
              </a:ext>
            </a:extLst>
          </p:cNvPr>
          <p:cNvSpPr/>
          <p:nvPr/>
        </p:nvSpPr>
        <p:spPr>
          <a:xfrm>
            <a:off x="6061076" y="2705101"/>
            <a:ext cx="34925" cy="34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Book Antiqua"/>
            </a:endParaRPr>
          </a:p>
        </p:txBody>
      </p:sp>
      <p:sp>
        <p:nvSpPr>
          <p:cNvPr id="9" name="TextBox 8">
            <a:extLst>
              <a:ext uri="{FF2B5EF4-FFF2-40B4-BE49-F238E27FC236}">
                <a16:creationId xmlns:a16="http://schemas.microsoft.com/office/drawing/2014/main" id="{5F83F28A-F1DB-4463-8D91-07112B44E602}"/>
              </a:ext>
            </a:extLst>
          </p:cNvPr>
          <p:cNvSpPr txBox="1"/>
          <p:nvPr/>
        </p:nvSpPr>
        <p:spPr>
          <a:xfrm>
            <a:off x="8904288" y="2778125"/>
            <a:ext cx="1763712" cy="1384300"/>
          </a:xfrm>
          <a:prstGeom prst="rect">
            <a:avLst/>
          </a:prstGeom>
          <a:noFill/>
        </p:spPr>
        <p:txBody>
          <a:bodyPr>
            <a:spAutoFit/>
          </a:bodyPr>
          <a:lstStyle/>
          <a:p>
            <a:pPr defTabSz="685800">
              <a:defRPr/>
            </a:pPr>
            <a:r>
              <a:rPr lang="en-US" sz="2100" dirty="0">
                <a:solidFill>
                  <a:srgbClr val="FFFFFF"/>
                </a:solidFill>
                <a:latin typeface="Book Antiqua"/>
                <a:cs typeface="Times New Roman" panose="02020603050405020304" pitchFamily="18" charset="0"/>
              </a:rPr>
              <a:t>Expectations, Goals, Rewards, Success</a:t>
            </a:r>
          </a:p>
        </p:txBody>
      </p:sp>
      <p:sp>
        <p:nvSpPr>
          <p:cNvPr id="11" name="TextBox 10">
            <a:extLst>
              <a:ext uri="{FF2B5EF4-FFF2-40B4-BE49-F238E27FC236}">
                <a16:creationId xmlns:a16="http://schemas.microsoft.com/office/drawing/2014/main" id="{160DA769-F4C2-4EB7-B86A-6170A5F043CB}"/>
              </a:ext>
            </a:extLst>
          </p:cNvPr>
          <p:cNvSpPr txBox="1"/>
          <p:nvPr/>
        </p:nvSpPr>
        <p:spPr>
          <a:xfrm>
            <a:off x="2038349" y="3039339"/>
            <a:ext cx="4348163" cy="707886"/>
          </a:xfrm>
          <a:prstGeom prst="rect">
            <a:avLst/>
          </a:prstGeom>
          <a:noFill/>
        </p:spPr>
        <p:txBody>
          <a:bodyPr>
            <a:spAutoFit/>
          </a:bodyPr>
          <a:lstStyle/>
          <a:p>
            <a:pPr defTabSz="685800">
              <a:defRPr/>
            </a:pPr>
            <a:r>
              <a:rPr lang="en-US" sz="2000" dirty="0">
                <a:solidFill>
                  <a:srgbClr val="323232"/>
                </a:solidFill>
                <a:latin typeface="Arial" panose="020B0604020202020204" pitchFamily="34" charset="0"/>
                <a:cs typeface="Arial" panose="020B0604020202020204" pitchFamily="34" charset="0"/>
              </a:rPr>
              <a:t>Hard work, dedication, loyalty, discipline, sacrifice </a:t>
            </a:r>
          </a:p>
        </p:txBody>
      </p:sp>
      <p:sp>
        <p:nvSpPr>
          <p:cNvPr id="12" name="TextBox 11">
            <a:extLst>
              <a:ext uri="{FF2B5EF4-FFF2-40B4-BE49-F238E27FC236}">
                <a16:creationId xmlns:a16="http://schemas.microsoft.com/office/drawing/2014/main" id="{EB5968CE-6338-43FD-BF66-F1AD432E0DCA}"/>
              </a:ext>
            </a:extLst>
          </p:cNvPr>
          <p:cNvSpPr txBox="1"/>
          <p:nvPr/>
        </p:nvSpPr>
        <p:spPr>
          <a:xfrm>
            <a:off x="3124200" y="741363"/>
            <a:ext cx="6459538" cy="646112"/>
          </a:xfrm>
          <a:prstGeom prst="rect">
            <a:avLst/>
          </a:prstGeom>
          <a:noFill/>
        </p:spPr>
        <p:txBody>
          <a:bodyPr>
            <a:spAutoFit/>
          </a:bodyPr>
          <a:lstStyle/>
          <a:p>
            <a:pPr defTabSz="685800">
              <a:defRPr/>
            </a:pPr>
            <a:r>
              <a:rPr lang="en-US" sz="3600" dirty="0">
                <a:solidFill>
                  <a:srgbClr val="FFFFFF"/>
                </a:solidFill>
                <a:latin typeface="Book Antiqua"/>
                <a:cs typeface="Times New Roman" panose="02020603050405020304" pitchFamily="18" charset="0"/>
              </a:rPr>
              <a:t>Worldview with anomaly </a:t>
            </a:r>
          </a:p>
        </p:txBody>
      </p:sp>
      <p:sp>
        <p:nvSpPr>
          <p:cNvPr id="2" name="Not Equal 1">
            <a:extLst>
              <a:ext uri="{FF2B5EF4-FFF2-40B4-BE49-F238E27FC236}">
                <a16:creationId xmlns:a16="http://schemas.microsoft.com/office/drawing/2014/main" id="{8E82E9EC-0149-4187-B5BF-19A302B3E017}"/>
              </a:ext>
            </a:extLst>
          </p:cNvPr>
          <p:cNvSpPr/>
          <p:nvPr/>
        </p:nvSpPr>
        <p:spPr>
          <a:xfrm>
            <a:off x="7521575" y="2824164"/>
            <a:ext cx="1150938" cy="1209675"/>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100">
              <a:solidFill>
                <a:srgbClr val="EAEAEA"/>
              </a:solidFill>
              <a:latin typeface="Tahoma"/>
            </a:endParaRPr>
          </a:p>
        </p:txBody>
      </p:sp>
      <p:sp>
        <p:nvSpPr>
          <p:cNvPr id="35849" name="TextBox 3">
            <a:extLst>
              <a:ext uri="{FF2B5EF4-FFF2-40B4-BE49-F238E27FC236}">
                <a16:creationId xmlns:a16="http://schemas.microsoft.com/office/drawing/2014/main" id="{EE84B091-B891-4817-B711-79D8F265F467}"/>
              </a:ext>
            </a:extLst>
          </p:cNvPr>
          <p:cNvSpPr txBox="1">
            <a:spLocks noChangeArrowheads="1"/>
          </p:cNvSpPr>
          <p:nvPr/>
        </p:nvSpPr>
        <p:spPr bwMode="auto">
          <a:xfrm>
            <a:off x="1789114" y="4870451"/>
            <a:ext cx="8129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cs typeface="Times New Roman" panose="02020603050405020304" pitchFamily="18" charset="0"/>
              </a:defRPr>
            </a:lvl1pPr>
            <a:lvl2pPr marL="742950" indent="-285750">
              <a:defRPr sz="2800">
                <a:solidFill>
                  <a:schemeClr val="tx1"/>
                </a:solidFill>
                <a:latin typeface="Arial" panose="020B0604020202020204" pitchFamily="34" charset="0"/>
                <a:cs typeface="Times New Roman" panose="02020603050405020304" pitchFamily="18" charset="0"/>
              </a:defRPr>
            </a:lvl2pPr>
            <a:lvl3pPr marL="1143000" indent="-228600">
              <a:defRPr sz="2800">
                <a:solidFill>
                  <a:schemeClr val="tx1"/>
                </a:solidFill>
                <a:latin typeface="Arial" panose="020B0604020202020204" pitchFamily="34" charset="0"/>
                <a:cs typeface="Times New Roman" panose="02020603050405020304" pitchFamily="18" charset="0"/>
              </a:defRPr>
            </a:lvl3pPr>
            <a:lvl4pPr marL="1600200" indent="-228600">
              <a:defRPr sz="2800">
                <a:solidFill>
                  <a:schemeClr val="tx1"/>
                </a:solidFill>
                <a:latin typeface="Arial" panose="020B0604020202020204" pitchFamily="34" charset="0"/>
                <a:cs typeface="Times New Roman" panose="02020603050405020304" pitchFamily="18" charset="0"/>
              </a:defRPr>
            </a:lvl4pPr>
            <a:lvl5pPr marL="2057400" indent="-228600">
              <a:defRPr sz="28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Times New Roman" panose="02020603050405020304" pitchFamily="18" charset="0"/>
              </a:defRPr>
            </a:lvl9pPr>
          </a:lstStyle>
          <a:p>
            <a:pPr eaLnBrk="0" fontAlgn="base" hangingPunct="0">
              <a:spcBef>
                <a:spcPct val="0"/>
              </a:spcBef>
              <a:spcAft>
                <a:spcPct val="0"/>
              </a:spcAft>
            </a:pPr>
            <a:r>
              <a:rPr lang="en-US" altLang="en-US" sz="1800">
                <a:solidFill>
                  <a:srgbClr val="EAEAEA"/>
                </a:solidFill>
              </a:rPr>
              <a:t>When we travel thru time and our expectations, beliefs, worldview are challenged, broken or worse, we feel disappointment, confusion, shame, chaos </a:t>
            </a: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2962" name="Rectangle 2">
            <a:extLst>
              <a:ext uri="{FF2B5EF4-FFF2-40B4-BE49-F238E27FC236}">
                <a16:creationId xmlns:a16="http://schemas.microsoft.com/office/drawing/2014/main" id="{6763DA7E-90DC-44FF-B7A0-62E3B04E121D}"/>
              </a:ext>
            </a:extLst>
          </p:cNvPr>
          <p:cNvSpPr>
            <a:spLocks noGrp="1" noChangeArrowheads="1"/>
          </p:cNvSpPr>
          <p:nvPr>
            <p:ph type="title"/>
          </p:nvPr>
        </p:nvSpPr>
        <p:spPr>
          <a:xfrm>
            <a:off x="1676400" y="304800"/>
            <a:ext cx="8839200" cy="914400"/>
          </a:xfrm>
        </p:spPr>
        <p:txBody>
          <a:bodyPr/>
          <a:lstStyle/>
          <a:p>
            <a:pPr eaLnBrk="1" hangingPunct="1">
              <a:defRPr/>
            </a:pPr>
            <a:r>
              <a:rPr lang="en-US" sz="4000"/>
              <a:t>“Context” in Fireground  Decisions</a:t>
            </a:r>
          </a:p>
        </p:txBody>
      </p:sp>
      <p:sp>
        <p:nvSpPr>
          <p:cNvPr id="1192963" name="Rectangle 3">
            <a:extLst>
              <a:ext uri="{FF2B5EF4-FFF2-40B4-BE49-F238E27FC236}">
                <a16:creationId xmlns:a16="http://schemas.microsoft.com/office/drawing/2014/main" id="{22417B8D-3AE5-4AFC-B8F1-72695A308137}"/>
              </a:ext>
            </a:extLst>
          </p:cNvPr>
          <p:cNvSpPr>
            <a:spLocks noGrp="1" noChangeArrowheads="1"/>
          </p:cNvSpPr>
          <p:nvPr>
            <p:ph type="body" idx="1"/>
          </p:nvPr>
        </p:nvSpPr>
        <p:spPr>
          <a:xfrm>
            <a:off x="2209800" y="1447800"/>
            <a:ext cx="8077200" cy="4953000"/>
          </a:xfrm>
        </p:spPr>
        <p:txBody>
          <a:bodyPr/>
          <a:lstStyle/>
          <a:p>
            <a:pPr eaLnBrk="1" hangingPunct="1">
              <a:defRPr/>
            </a:pPr>
            <a:r>
              <a:rPr lang="en-US" sz="3300">
                <a:solidFill>
                  <a:schemeClr val="hlink"/>
                </a:solidFill>
              </a:rPr>
              <a:t>Low Frequency / High Impact</a:t>
            </a:r>
          </a:p>
          <a:p>
            <a:pPr eaLnBrk="1" hangingPunct="1">
              <a:buFont typeface="Wingdings" panose="05000000000000000000" pitchFamily="2" charset="2"/>
              <a:buNone/>
              <a:defRPr/>
            </a:pPr>
            <a:endParaRPr lang="en-US" sz="3300">
              <a:solidFill>
                <a:schemeClr val="hlink"/>
              </a:solidFill>
            </a:endParaRPr>
          </a:p>
          <a:p>
            <a:pPr lvl="1" eaLnBrk="1" hangingPunct="1">
              <a:defRPr/>
            </a:pPr>
            <a:r>
              <a:rPr lang="en-US"/>
              <a:t>No discretionary time</a:t>
            </a:r>
          </a:p>
          <a:p>
            <a:pPr lvl="1" eaLnBrk="1" hangingPunct="1">
              <a:defRPr/>
            </a:pPr>
            <a:r>
              <a:rPr lang="en-US"/>
              <a:t>Limited experience</a:t>
            </a:r>
          </a:p>
          <a:p>
            <a:pPr lvl="1" eaLnBrk="1" hangingPunct="1">
              <a:defRPr/>
            </a:pPr>
            <a:r>
              <a:rPr lang="en-US"/>
              <a:t>High stress</a:t>
            </a:r>
          </a:p>
          <a:p>
            <a:pPr lvl="1" eaLnBrk="1" hangingPunct="1">
              <a:defRPr/>
            </a:pPr>
            <a:r>
              <a:rPr lang="en-US"/>
              <a:t>No clear goals</a:t>
            </a:r>
          </a:p>
          <a:p>
            <a:pPr lvl="1" eaLnBrk="1" hangingPunct="1">
              <a:defRPr/>
            </a:pPr>
            <a:r>
              <a:rPr lang="en-US"/>
              <a:t>Inadequate information</a:t>
            </a:r>
          </a:p>
          <a:p>
            <a:pPr lvl="1" eaLnBrk="1" hangingPunct="1">
              <a:defRPr/>
            </a:pPr>
            <a:r>
              <a:rPr lang="en-US"/>
              <a:t>Limited resources</a:t>
            </a:r>
          </a:p>
          <a:p>
            <a:pPr lvl="1" eaLnBrk="1" hangingPunct="1">
              <a:defRPr/>
            </a:pPr>
            <a:r>
              <a:rPr lang="en-US"/>
              <a:t>Uncertainty </a:t>
            </a:r>
          </a:p>
          <a:p>
            <a:pPr lvl="1" eaLnBrk="1" hangingPunct="1">
              <a:defRPr/>
            </a:pPr>
            <a:endParaRPr lang="en-US"/>
          </a:p>
        </p:txBody>
      </p:sp>
      <p:pic>
        <p:nvPicPr>
          <p:cNvPr id="98308" name="Picture 4" descr="DSC_1880">
            <a:extLst>
              <a:ext uri="{FF2B5EF4-FFF2-40B4-BE49-F238E27FC236}">
                <a16:creationId xmlns:a16="http://schemas.microsoft.com/office/drawing/2014/main" id="{893683F3-21E2-447D-8B2B-6DC95DA42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2209801"/>
            <a:ext cx="2843212"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27D75097-97A7-43F3-8FA7-D1F378F277A9}"/>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2963">
                                            <p:txEl>
                                              <p:pRg st="0" end="0"/>
                                            </p:txEl>
                                          </p:spTgt>
                                        </p:tgtEl>
                                        <p:attrNameLst>
                                          <p:attrName>style.visibility</p:attrName>
                                        </p:attrNameLst>
                                      </p:cBhvr>
                                      <p:to>
                                        <p:strVal val="visible"/>
                                      </p:to>
                                    </p:set>
                                    <p:animEffect transition="in" filter="wipe(left)">
                                      <p:cBhvr>
                                        <p:cTn id="7" dur="2000"/>
                                        <p:tgtEl>
                                          <p:spTgt spid="1192963">
                                            <p:txEl>
                                              <p:pRg st="0" end="0"/>
                                            </p:txEl>
                                          </p:spTgt>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92963">
                                            <p:txEl>
                                              <p:pRg st="2" end="2"/>
                                            </p:txEl>
                                          </p:spTgt>
                                        </p:tgtEl>
                                        <p:attrNameLst>
                                          <p:attrName>style.visibility</p:attrName>
                                        </p:attrNameLst>
                                      </p:cBhvr>
                                      <p:to>
                                        <p:strVal val="visible"/>
                                      </p:to>
                                    </p:set>
                                    <p:animEffect transition="in" filter="wipe(left)">
                                      <p:cBhvr>
                                        <p:cTn id="11" dur="2000"/>
                                        <p:tgtEl>
                                          <p:spTgt spid="1192963">
                                            <p:txEl>
                                              <p:pRg st="2" end="2"/>
                                            </p:txEl>
                                          </p:spTgt>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192963">
                                            <p:txEl>
                                              <p:pRg st="3" end="3"/>
                                            </p:txEl>
                                          </p:spTgt>
                                        </p:tgtEl>
                                        <p:attrNameLst>
                                          <p:attrName>style.visibility</p:attrName>
                                        </p:attrNameLst>
                                      </p:cBhvr>
                                      <p:to>
                                        <p:strVal val="visible"/>
                                      </p:to>
                                    </p:set>
                                    <p:animEffect transition="in" filter="wipe(left)">
                                      <p:cBhvr>
                                        <p:cTn id="15" dur="2000"/>
                                        <p:tgtEl>
                                          <p:spTgt spid="1192963">
                                            <p:txEl>
                                              <p:pRg st="3" end="3"/>
                                            </p:txEl>
                                          </p:spTgt>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1192963">
                                            <p:txEl>
                                              <p:pRg st="4" end="4"/>
                                            </p:txEl>
                                          </p:spTgt>
                                        </p:tgtEl>
                                        <p:attrNameLst>
                                          <p:attrName>style.visibility</p:attrName>
                                        </p:attrNameLst>
                                      </p:cBhvr>
                                      <p:to>
                                        <p:strVal val="visible"/>
                                      </p:to>
                                    </p:set>
                                    <p:animEffect transition="in" filter="wipe(left)">
                                      <p:cBhvr>
                                        <p:cTn id="19" dur="2000"/>
                                        <p:tgtEl>
                                          <p:spTgt spid="1192963">
                                            <p:txEl>
                                              <p:pRg st="4" end="4"/>
                                            </p:txEl>
                                          </p:spTgt>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1192963">
                                            <p:txEl>
                                              <p:pRg st="5" end="5"/>
                                            </p:txEl>
                                          </p:spTgt>
                                        </p:tgtEl>
                                        <p:attrNameLst>
                                          <p:attrName>style.visibility</p:attrName>
                                        </p:attrNameLst>
                                      </p:cBhvr>
                                      <p:to>
                                        <p:strVal val="visible"/>
                                      </p:to>
                                    </p:set>
                                    <p:animEffect transition="in" filter="wipe(left)">
                                      <p:cBhvr>
                                        <p:cTn id="23" dur="2000"/>
                                        <p:tgtEl>
                                          <p:spTgt spid="1192963">
                                            <p:txEl>
                                              <p:pRg st="5" end="5"/>
                                            </p:txEl>
                                          </p:spTgt>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1192963">
                                            <p:txEl>
                                              <p:pRg st="6" end="6"/>
                                            </p:txEl>
                                          </p:spTgt>
                                        </p:tgtEl>
                                        <p:attrNameLst>
                                          <p:attrName>style.visibility</p:attrName>
                                        </p:attrNameLst>
                                      </p:cBhvr>
                                      <p:to>
                                        <p:strVal val="visible"/>
                                      </p:to>
                                    </p:set>
                                    <p:animEffect transition="in" filter="wipe(left)">
                                      <p:cBhvr>
                                        <p:cTn id="27" dur="2000"/>
                                        <p:tgtEl>
                                          <p:spTgt spid="1192963">
                                            <p:txEl>
                                              <p:pRg st="6" end="6"/>
                                            </p:txEl>
                                          </p:spTgt>
                                        </p:tgtEl>
                                      </p:cBhvr>
                                    </p:animEffect>
                                  </p:childTnLst>
                                </p:cTn>
                              </p:par>
                            </p:childTnLst>
                          </p:cTn>
                        </p:par>
                        <p:par>
                          <p:cTn id="28" fill="hold" nodeType="afterGroup">
                            <p:stCondLst>
                              <p:cond delay="12000"/>
                            </p:stCondLst>
                            <p:childTnLst>
                              <p:par>
                                <p:cTn id="29" presetID="22" presetClass="entr" presetSubtype="8" fill="hold" grpId="0" nodeType="afterEffect">
                                  <p:stCondLst>
                                    <p:cond delay="0"/>
                                  </p:stCondLst>
                                  <p:childTnLst>
                                    <p:set>
                                      <p:cBhvr>
                                        <p:cTn id="30" dur="1" fill="hold">
                                          <p:stCondLst>
                                            <p:cond delay="0"/>
                                          </p:stCondLst>
                                        </p:cTn>
                                        <p:tgtEl>
                                          <p:spTgt spid="1192963">
                                            <p:txEl>
                                              <p:pRg st="7" end="7"/>
                                            </p:txEl>
                                          </p:spTgt>
                                        </p:tgtEl>
                                        <p:attrNameLst>
                                          <p:attrName>style.visibility</p:attrName>
                                        </p:attrNameLst>
                                      </p:cBhvr>
                                      <p:to>
                                        <p:strVal val="visible"/>
                                      </p:to>
                                    </p:set>
                                    <p:animEffect transition="in" filter="wipe(left)">
                                      <p:cBhvr>
                                        <p:cTn id="31" dur="2000"/>
                                        <p:tgtEl>
                                          <p:spTgt spid="1192963">
                                            <p:txEl>
                                              <p:pRg st="7" end="7"/>
                                            </p:txEl>
                                          </p:spTgt>
                                        </p:tgtEl>
                                      </p:cBhvr>
                                    </p:animEffect>
                                  </p:childTnLst>
                                </p:cTn>
                              </p:par>
                            </p:childTnLst>
                          </p:cTn>
                        </p:par>
                        <p:par>
                          <p:cTn id="32" fill="hold" nodeType="afterGroup">
                            <p:stCondLst>
                              <p:cond delay="14000"/>
                            </p:stCondLst>
                            <p:childTnLst>
                              <p:par>
                                <p:cTn id="33" presetID="22" presetClass="entr" presetSubtype="8" fill="hold" grpId="0" nodeType="afterEffect">
                                  <p:stCondLst>
                                    <p:cond delay="0"/>
                                  </p:stCondLst>
                                  <p:childTnLst>
                                    <p:set>
                                      <p:cBhvr>
                                        <p:cTn id="34" dur="1" fill="hold">
                                          <p:stCondLst>
                                            <p:cond delay="0"/>
                                          </p:stCondLst>
                                        </p:cTn>
                                        <p:tgtEl>
                                          <p:spTgt spid="1192963">
                                            <p:txEl>
                                              <p:pRg st="8" end="8"/>
                                            </p:txEl>
                                          </p:spTgt>
                                        </p:tgtEl>
                                        <p:attrNameLst>
                                          <p:attrName>style.visibility</p:attrName>
                                        </p:attrNameLst>
                                      </p:cBhvr>
                                      <p:to>
                                        <p:strVal val="visible"/>
                                      </p:to>
                                    </p:set>
                                    <p:animEffect transition="in" filter="wipe(left)">
                                      <p:cBhvr>
                                        <p:cTn id="35" dur="2000"/>
                                        <p:tgtEl>
                                          <p:spTgt spid="11929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963" grpId="0" build="p" bldLvl="2"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0354" name="Picture 2" descr="KCLightCity_June_3">
            <a:extLst>
              <a:ext uri="{FF2B5EF4-FFF2-40B4-BE49-F238E27FC236}">
                <a16:creationId xmlns:a16="http://schemas.microsoft.com/office/drawing/2014/main" id="{0D0D93C5-5517-428C-936B-CA7A209ED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76200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5011" name="Rectangle 3">
            <a:extLst>
              <a:ext uri="{FF2B5EF4-FFF2-40B4-BE49-F238E27FC236}">
                <a16:creationId xmlns:a16="http://schemas.microsoft.com/office/drawing/2014/main" id="{FBF420FE-C8D4-4CA4-B329-0E95639EF400}"/>
              </a:ext>
            </a:extLst>
          </p:cNvPr>
          <p:cNvSpPr>
            <a:spLocks noGrp="1" noChangeArrowheads="1"/>
          </p:cNvSpPr>
          <p:nvPr>
            <p:ph type="title"/>
          </p:nvPr>
        </p:nvSpPr>
        <p:spPr/>
        <p:txBody>
          <a:bodyPr/>
          <a:lstStyle/>
          <a:p>
            <a:pPr eaLnBrk="1" hangingPunct="1">
              <a:defRPr/>
            </a:pPr>
            <a:r>
              <a:rPr lang="en-US"/>
              <a:t>Naturalistic Decision Making </a:t>
            </a:r>
          </a:p>
        </p:txBody>
      </p:sp>
      <p:sp>
        <p:nvSpPr>
          <p:cNvPr id="1195012" name="Rectangle 4">
            <a:extLst>
              <a:ext uri="{FF2B5EF4-FFF2-40B4-BE49-F238E27FC236}">
                <a16:creationId xmlns:a16="http://schemas.microsoft.com/office/drawing/2014/main" id="{4ACD613A-4D87-4D8A-8CB5-9E81B9DBC662}"/>
              </a:ext>
            </a:extLst>
          </p:cNvPr>
          <p:cNvSpPr>
            <a:spLocks noGrp="1" noChangeArrowheads="1"/>
          </p:cNvSpPr>
          <p:nvPr>
            <p:ph type="body" idx="1"/>
          </p:nvPr>
        </p:nvSpPr>
        <p:spPr>
          <a:xfrm>
            <a:off x="2133600" y="1981200"/>
            <a:ext cx="8077200" cy="4419600"/>
          </a:xfrm>
        </p:spPr>
        <p:txBody>
          <a:bodyPr/>
          <a:lstStyle/>
          <a:p>
            <a:pPr eaLnBrk="1" hangingPunct="1">
              <a:defRPr/>
            </a:pPr>
            <a:r>
              <a:rPr lang="en-US"/>
              <a:t>Recognition Primed Decision Making</a:t>
            </a:r>
          </a:p>
          <a:p>
            <a:pPr lvl="1" eaLnBrk="1" hangingPunct="1">
              <a:defRPr/>
            </a:pPr>
            <a:r>
              <a:rPr lang="en-US"/>
              <a:t>Mental files of experience</a:t>
            </a:r>
          </a:p>
          <a:p>
            <a:pPr lvl="1" eaLnBrk="1" hangingPunct="1">
              <a:defRPr/>
            </a:pPr>
            <a:r>
              <a:rPr lang="en-US"/>
              <a:t>Mental simulations</a:t>
            </a:r>
          </a:p>
          <a:p>
            <a:pPr lvl="1" eaLnBrk="1" hangingPunct="1">
              <a:defRPr/>
            </a:pPr>
            <a:r>
              <a:rPr lang="en-US"/>
              <a:t>Workable option</a:t>
            </a:r>
          </a:p>
          <a:p>
            <a:pPr lvl="1" eaLnBrk="1" hangingPunct="1">
              <a:defRPr/>
            </a:pPr>
            <a:r>
              <a:rPr lang="en-US"/>
              <a:t>Discrepancies</a:t>
            </a:r>
          </a:p>
          <a:p>
            <a:pPr lvl="1" eaLnBrk="1" hangingPunct="1">
              <a:defRPr/>
            </a:pPr>
            <a:r>
              <a:rPr lang="en-US"/>
              <a:t>Cues</a:t>
            </a:r>
          </a:p>
          <a:p>
            <a:pPr lvl="2" eaLnBrk="1" hangingPunct="1">
              <a:defRPr/>
            </a:pPr>
            <a:endParaRPr lang="en-US"/>
          </a:p>
        </p:txBody>
      </p:sp>
      <p:sp>
        <p:nvSpPr>
          <p:cNvPr id="2" name="Footer Placeholder 1">
            <a:extLst>
              <a:ext uri="{FF2B5EF4-FFF2-40B4-BE49-F238E27FC236}">
                <a16:creationId xmlns:a16="http://schemas.microsoft.com/office/drawing/2014/main" id="{E4FD944B-520D-4E07-8EB4-A3976061336B}"/>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5012">
                                            <p:txEl>
                                              <p:pRg st="0" end="0"/>
                                            </p:txEl>
                                          </p:spTgt>
                                        </p:tgtEl>
                                        <p:attrNameLst>
                                          <p:attrName>style.visibility</p:attrName>
                                        </p:attrNameLst>
                                      </p:cBhvr>
                                      <p:to>
                                        <p:strVal val="visible"/>
                                      </p:to>
                                    </p:set>
                                    <p:animEffect transition="in" filter="wipe(left)">
                                      <p:cBhvr>
                                        <p:cTn id="7" dur="500"/>
                                        <p:tgtEl>
                                          <p:spTgt spid="1195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5012">
                                            <p:txEl>
                                              <p:pRg st="1" end="1"/>
                                            </p:txEl>
                                          </p:spTgt>
                                        </p:tgtEl>
                                        <p:attrNameLst>
                                          <p:attrName>style.visibility</p:attrName>
                                        </p:attrNameLst>
                                      </p:cBhvr>
                                      <p:to>
                                        <p:strVal val="visible"/>
                                      </p:to>
                                    </p:set>
                                    <p:animEffect transition="in" filter="wipe(left)">
                                      <p:cBhvr>
                                        <p:cTn id="12" dur="500"/>
                                        <p:tgtEl>
                                          <p:spTgt spid="11950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5012">
                                            <p:txEl>
                                              <p:pRg st="2" end="2"/>
                                            </p:txEl>
                                          </p:spTgt>
                                        </p:tgtEl>
                                        <p:attrNameLst>
                                          <p:attrName>style.visibility</p:attrName>
                                        </p:attrNameLst>
                                      </p:cBhvr>
                                      <p:to>
                                        <p:strVal val="visible"/>
                                      </p:to>
                                    </p:set>
                                    <p:animEffect transition="in" filter="wipe(left)">
                                      <p:cBhvr>
                                        <p:cTn id="17" dur="500"/>
                                        <p:tgtEl>
                                          <p:spTgt spid="11950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5012">
                                            <p:txEl>
                                              <p:pRg st="3" end="3"/>
                                            </p:txEl>
                                          </p:spTgt>
                                        </p:tgtEl>
                                        <p:attrNameLst>
                                          <p:attrName>style.visibility</p:attrName>
                                        </p:attrNameLst>
                                      </p:cBhvr>
                                      <p:to>
                                        <p:strVal val="visible"/>
                                      </p:to>
                                    </p:set>
                                    <p:animEffect transition="in" filter="wipe(left)">
                                      <p:cBhvr>
                                        <p:cTn id="22" dur="500"/>
                                        <p:tgtEl>
                                          <p:spTgt spid="119501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95012">
                                            <p:txEl>
                                              <p:pRg st="4" end="4"/>
                                            </p:txEl>
                                          </p:spTgt>
                                        </p:tgtEl>
                                        <p:attrNameLst>
                                          <p:attrName>style.visibility</p:attrName>
                                        </p:attrNameLst>
                                      </p:cBhvr>
                                      <p:to>
                                        <p:strVal val="visible"/>
                                      </p:to>
                                    </p:set>
                                    <p:animEffect transition="in" filter="wipe(left)">
                                      <p:cBhvr>
                                        <p:cTn id="27" dur="500"/>
                                        <p:tgtEl>
                                          <p:spTgt spid="119501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95012">
                                            <p:txEl>
                                              <p:pRg st="5" end="5"/>
                                            </p:txEl>
                                          </p:spTgt>
                                        </p:tgtEl>
                                        <p:attrNameLst>
                                          <p:attrName>style.visibility</p:attrName>
                                        </p:attrNameLst>
                                      </p:cBhvr>
                                      <p:to>
                                        <p:strVal val="visible"/>
                                      </p:to>
                                    </p:set>
                                    <p:animEffect transition="in" filter="wipe(left)">
                                      <p:cBhvr>
                                        <p:cTn id="32" dur="500"/>
                                        <p:tgtEl>
                                          <p:spTgt spid="11950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2" grpId="0" build="p" bldLvl="2"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a:extLst>
              <a:ext uri="{FF2B5EF4-FFF2-40B4-BE49-F238E27FC236}">
                <a16:creationId xmlns:a16="http://schemas.microsoft.com/office/drawing/2014/main" id="{24DE55EF-A544-459C-8793-E3A87C5B1F75}"/>
              </a:ext>
            </a:extLst>
          </p:cNvPr>
          <p:cNvSpPr>
            <a:spLocks noGrp="1" noChangeArrowheads="1"/>
          </p:cNvSpPr>
          <p:nvPr>
            <p:ph type="title"/>
          </p:nvPr>
        </p:nvSpPr>
        <p:spPr/>
        <p:txBody>
          <a:bodyPr/>
          <a:lstStyle/>
          <a:p>
            <a:pPr eaLnBrk="1" hangingPunct="1">
              <a:defRPr/>
            </a:pPr>
            <a:r>
              <a:rPr lang="en-US"/>
              <a:t>Cues</a:t>
            </a:r>
          </a:p>
        </p:txBody>
      </p:sp>
      <p:pic>
        <p:nvPicPr>
          <p:cNvPr id="102403" name="Picture 3" descr="0006">
            <a:extLst>
              <a:ext uri="{FF2B5EF4-FFF2-40B4-BE49-F238E27FC236}">
                <a16:creationId xmlns:a16="http://schemas.microsoft.com/office/drawing/2014/main" id="{671C4703-3CC9-42B1-A68C-10B0E549A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
            <a:ext cx="335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5252" name="Rectangle 4">
            <a:extLst>
              <a:ext uri="{FF2B5EF4-FFF2-40B4-BE49-F238E27FC236}">
                <a16:creationId xmlns:a16="http://schemas.microsoft.com/office/drawing/2014/main" id="{94DEF622-09E9-4738-999A-9E31EE7098B3}"/>
              </a:ext>
            </a:extLst>
          </p:cNvPr>
          <p:cNvSpPr>
            <a:spLocks noGrp="1" noChangeArrowheads="1"/>
          </p:cNvSpPr>
          <p:nvPr>
            <p:ph type="body" idx="1"/>
          </p:nvPr>
        </p:nvSpPr>
        <p:spPr>
          <a:xfrm>
            <a:off x="1676400" y="1828800"/>
            <a:ext cx="8229600" cy="4876800"/>
          </a:xfrm>
        </p:spPr>
        <p:txBody>
          <a:bodyPr/>
          <a:lstStyle/>
          <a:p>
            <a:pPr eaLnBrk="1" hangingPunct="1">
              <a:defRPr/>
            </a:pPr>
            <a:r>
              <a:rPr lang="en-US" sz="3600"/>
              <a:t>Fire location</a:t>
            </a:r>
          </a:p>
          <a:p>
            <a:pPr eaLnBrk="1" hangingPunct="1">
              <a:defRPr/>
            </a:pPr>
            <a:r>
              <a:rPr lang="en-US" sz="3600"/>
              <a:t>Crowd activities</a:t>
            </a:r>
          </a:p>
          <a:p>
            <a:pPr eaLnBrk="1" hangingPunct="1">
              <a:defRPr/>
            </a:pPr>
            <a:r>
              <a:rPr lang="en-US" sz="3600"/>
              <a:t>Smoke conditions</a:t>
            </a:r>
          </a:p>
          <a:p>
            <a:pPr eaLnBrk="1" hangingPunct="1">
              <a:defRPr/>
            </a:pPr>
            <a:r>
              <a:rPr lang="en-US" sz="3600"/>
              <a:t>Unusual # of patients</a:t>
            </a:r>
          </a:p>
          <a:p>
            <a:pPr eaLnBrk="1" hangingPunct="1">
              <a:defRPr/>
            </a:pPr>
            <a:r>
              <a:rPr lang="en-US" sz="3600"/>
              <a:t>Excessive amount of fire</a:t>
            </a:r>
          </a:p>
          <a:p>
            <a:pPr eaLnBrk="1" hangingPunct="1">
              <a:defRPr/>
            </a:pPr>
            <a:r>
              <a:rPr lang="en-US" sz="3600"/>
              <a:t>Multiple locations on arrival</a:t>
            </a:r>
          </a:p>
          <a:p>
            <a:pPr eaLnBrk="1" hangingPunct="1">
              <a:defRPr/>
            </a:pPr>
            <a:r>
              <a:rPr lang="en-US" sz="3600"/>
              <a:t>Feeling or hunch “something wrong”</a:t>
            </a:r>
          </a:p>
          <a:p>
            <a:pPr eaLnBrk="1" hangingPunct="1">
              <a:defRPr/>
            </a:pPr>
            <a:endParaRPr lang="en-US" sz="3600"/>
          </a:p>
        </p:txBody>
      </p:sp>
      <p:sp>
        <p:nvSpPr>
          <p:cNvPr id="2" name="Footer Placeholder 1">
            <a:extLst>
              <a:ext uri="{FF2B5EF4-FFF2-40B4-BE49-F238E27FC236}">
                <a16:creationId xmlns:a16="http://schemas.microsoft.com/office/drawing/2014/main" id="{85561669-CBEA-4E07-9E86-1EEBA09007A9}"/>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7298" name="Rectangle 2">
            <a:extLst>
              <a:ext uri="{FF2B5EF4-FFF2-40B4-BE49-F238E27FC236}">
                <a16:creationId xmlns:a16="http://schemas.microsoft.com/office/drawing/2014/main" id="{F030A416-6089-4B6A-9AC4-0914127E0D8B}"/>
              </a:ext>
            </a:extLst>
          </p:cNvPr>
          <p:cNvSpPr>
            <a:spLocks noGrp="1" noChangeArrowheads="1"/>
          </p:cNvSpPr>
          <p:nvPr>
            <p:ph type="title"/>
          </p:nvPr>
        </p:nvSpPr>
        <p:spPr>
          <a:xfrm>
            <a:off x="1905000" y="685800"/>
            <a:ext cx="3124200" cy="1143000"/>
          </a:xfrm>
        </p:spPr>
        <p:txBody>
          <a:bodyPr/>
          <a:lstStyle/>
          <a:p>
            <a:pPr eaLnBrk="1" hangingPunct="1">
              <a:defRPr/>
            </a:pPr>
            <a:r>
              <a:rPr lang="en-US"/>
              <a:t>RPD Model</a:t>
            </a:r>
          </a:p>
        </p:txBody>
      </p:sp>
      <p:sp>
        <p:nvSpPr>
          <p:cNvPr id="1207299" name="Rectangle 3">
            <a:extLst>
              <a:ext uri="{FF2B5EF4-FFF2-40B4-BE49-F238E27FC236}">
                <a16:creationId xmlns:a16="http://schemas.microsoft.com/office/drawing/2014/main" id="{5A54EAAA-88A9-4DFA-A6E6-8B92D6392894}"/>
              </a:ext>
            </a:extLst>
          </p:cNvPr>
          <p:cNvSpPr>
            <a:spLocks noGrp="1" noChangeArrowheads="1"/>
          </p:cNvSpPr>
          <p:nvPr>
            <p:ph type="body" idx="1"/>
          </p:nvPr>
        </p:nvSpPr>
        <p:spPr>
          <a:xfrm>
            <a:off x="1828800" y="2103438"/>
            <a:ext cx="8458200" cy="4449762"/>
          </a:xfrm>
        </p:spPr>
        <p:txBody>
          <a:bodyPr/>
          <a:lstStyle/>
          <a:p>
            <a:pPr eaLnBrk="1" hangingPunct="1">
              <a:defRPr/>
            </a:pPr>
            <a:r>
              <a:rPr lang="en-US" sz="2800"/>
              <a:t>Cues let us recognize patterns</a:t>
            </a:r>
          </a:p>
          <a:p>
            <a:pPr eaLnBrk="1" hangingPunct="1">
              <a:defRPr/>
            </a:pPr>
            <a:endParaRPr lang="en-US" sz="2800"/>
          </a:p>
          <a:p>
            <a:pPr eaLnBrk="1" hangingPunct="1">
              <a:defRPr/>
            </a:pPr>
            <a:r>
              <a:rPr lang="en-US" sz="2800"/>
              <a:t>Patterns activate action scripts</a:t>
            </a:r>
          </a:p>
          <a:p>
            <a:pPr eaLnBrk="1" hangingPunct="1">
              <a:defRPr/>
            </a:pPr>
            <a:endParaRPr lang="en-US" sz="2800"/>
          </a:p>
          <a:p>
            <a:pPr eaLnBrk="1" hangingPunct="1">
              <a:defRPr/>
            </a:pPr>
            <a:r>
              <a:rPr lang="en-US" sz="2800"/>
              <a:t>Action scripts are made by mental simulation</a:t>
            </a:r>
          </a:p>
          <a:p>
            <a:pPr eaLnBrk="1" hangingPunct="1">
              <a:defRPr/>
            </a:pPr>
            <a:endParaRPr lang="en-US" sz="2800"/>
          </a:p>
          <a:p>
            <a:pPr eaLnBrk="1" hangingPunct="1">
              <a:defRPr/>
            </a:pPr>
            <a:r>
              <a:rPr lang="en-US" sz="2800"/>
              <a:t>Mental simulation is driven by mental models</a:t>
            </a:r>
          </a:p>
        </p:txBody>
      </p:sp>
      <p:pic>
        <p:nvPicPr>
          <p:cNvPr id="1207300" name="Picture 4">
            <a:extLst>
              <a:ext uri="{FF2B5EF4-FFF2-40B4-BE49-F238E27FC236}">
                <a16:creationId xmlns:a16="http://schemas.microsoft.com/office/drawing/2014/main" id="{EC2C1DDB-89F9-4AB9-86E3-955046E37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25464"/>
            <a:ext cx="27432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3" name="Group 5">
            <a:extLst>
              <a:ext uri="{FF2B5EF4-FFF2-40B4-BE49-F238E27FC236}">
                <a16:creationId xmlns:a16="http://schemas.microsoft.com/office/drawing/2014/main" id="{5F705058-31C3-42C8-9CF4-D25E17DB5B71}"/>
              </a:ext>
            </a:extLst>
          </p:cNvPr>
          <p:cNvGrpSpPr>
            <a:grpSpLocks/>
          </p:cNvGrpSpPr>
          <p:nvPr/>
        </p:nvGrpSpPr>
        <p:grpSpPr bwMode="auto">
          <a:xfrm>
            <a:off x="5334000" y="609600"/>
            <a:ext cx="1676400" cy="1295400"/>
            <a:chOff x="2544" y="3120"/>
            <a:chExt cx="1056" cy="816"/>
          </a:xfrm>
        </p:grpSpPr>
        <p:sp>
          <p:nvSpPr>
            <p:cNvPr id="115718" name="Oval 6">
              <a:extLst>
                <a:ext uri="{FF2B5EF4-FFF2-40B4-BE49-F238E27FC236}">
                  <a16:creationId xmlns:a16="http://schemas.microsoft.com/office/drawing/2014/main" id="{2897B54B-DF08-43E9-957B-03BC83CF1A06}"/>
                </a:ext>
              </a:extLst>
            </p:cNvPr>
            <p:cNvSpPr>
              <a:spLocks noChangeArrowheads="1"/>
            </p:cNvSpPr>
            <p:nvPr/>
          </p:nvSpPr>
          <p:spPr bwMode="auto">
            <a:xfrm>
              <a:off x="2544" y="312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7303" name="Text Box 7">
              <a:extLst>
                <a:ext uri="{FF2B5EF4-FFF2-40B4-BE49-F238E27FC236}">
                  <a16:creationId xmlns:a16="http://schemas.microsoft.com/office/drawing/2014/main" id="{7744C363-3A37-447F-9B5E-93B94DA444D3}"/>
                </a:ext>
              </a:extLst>
            </p:cNvPr>
            <p:cNvSpPr txBox="1">
              <a:spLocks noChangeArrowheads="1"/>
            </p:cNvSpPr>
            <p:nvPr/>
          </p:nvSpPr>
          <p:spPr bwMode="auto">
            <a:xfrm>
              <a:off x="2592" y="3368"/>
              <a:ext cx="1008"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Patterns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sp>
        <p:nvSpPr>
          <p:cNvPr id="2" name="Footer Placeholder 1">
            <a:extLst>
              <a:ext uri="{FF2B5EF4-FFF2-40B4-BE49-F238E27FC236}">
                <a16:creationId xmlns:a16="http://schemas.microsoft.com/office/drawing/2014/main" id="{0D888D5A-CBAE-4585-A484-F119887F94B7}"/>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207300"/>
                                        </p:tgtEl>
                                        <p:attrNameLst>
                                          <p:attrName>style.visibility</p:attrName>
                                        </p:attrNameLst>
                                      </p:cBhvr>
                                      <p:to>
                                        <p:strVal val="visible"/>
                                      </p:to>
                                    </p:set>
                                    <p:animEffect transition="in" filter="blinds(vertical)">
                                      <p:cBhvr>
                                        <p:cTn id="7" dur="500"/>
                                        <p:tgtEl>
                                          <p:spTgt spid="1207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7299">
                                            <p:txEl>
                                              <p:pRg st="0" end="0"/>
                                            </p:txEl>
                                          </p:spTgt>
                                        </p:tgtEl>
                                        <p:attrNameLst>
                                          <p:attrName>style.visibility</p:attrName>
                                        </p:attrNameLst>
                                      </p:cBhvr>
                                      <p:to>
                                        <p:strVal val="visible"/>
                                      </p:to>
                                    </p:set>
                                    <p:animEffect transition="in" filter="wipe(left)">
                                      <p:cBhvr>
                                        <p:cTn id="12" dur="500"/>
                                        <p:tgtEl>
                                          <p:spTgt spid="1207299">
                                            <p:txEl>
                                              <p:pRg st="0" end="0"/>
                                            </p:txEl>
                                          </p:spTgt>
                                        </p:tgtEl>
                                      </p:cBhvr>
                                    </p:animEffect>
                                  </p:childTnLst>
                                  <p:subTnLst>
                                    <p:animClr clrSpc="rgb" dir="cw">
                                      <p:cBhvr override="childStyle">
                                        <p:cTn dur="1" fill="hold" display="0" masterRel="nextClick" afterEffect="1"/>
                                        <p:tgtEl>
                                          <p:spTgt spid="1207299">
                                            <p:txEl>
                                              <p:pRg st="0" end="0"/>
                                            </p:txEl>
                                          </p:spTgt>
                                        </p:tgtEl>
                                        <p:attrNameLst>
                                          <p:attrName>ppt_c</p:attrName>
                                        </p:attrNameLst>
                                      </p:cBhvr>
                                      <p:to>
                                        <a:schemeClr val="folHlink"/>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7299">
                                            <p:txEl>
                                              <p:pRg st="2" end="2"/>
                                            </p:txEl>
                                          </p:spTgt>
                                        </p:tgtEl>
                                        <p:attrNameLst>
                                          <p:attrName>style.visibility</p:attrName>
                                        </p:attrNameLst>
                                      </p:cBhvr>
                                      <p:to>
                                        <p:strVal val="visible"/>
                                      </p:to>
                                    </p:set>
                                    <p:animEffect transition="in" filter="wipe(left)">
                                      <p:cBhvr>
                                        <p:cTn id="17" dur="500"/>
                                        <p:tgtEl>
                                          <p:spTgt spid="1207299">
                                            <p:txEl>
                                              <p:pRg st="2" end="2"/>
                                            </p:txEl>
                                          </p:spTgt>
                                        </p:tgtEl>
                                      </p:cBhvr>
                                    </p:animEffect>
                                  </p:childTnLst>
                                  <p:subTnLst>
                                    <p:animClr clrSpc="rgb" dir="cw">
                                      <p:cBhvr override="childStyle">
                                        <p:cTn dur="1" fill="hold" display="0" masterRel="nextClick" afterEffect="1"/>
                                        <p:tgtEl>
                                          <p:spTgt spid="1207299">
                                            <p:txEl>
                                              <p:pRg st="2" end="2"/>
                                            </p:txEl>
                                          </p:spTgt>
                                        </p:tgtEl>
                                        <p:attrNameLst>
                                          <p:attrName>ppt_c</p:attrName>
                                        </p:attrNameLst>
                                      </p:cBhvr>
                                      <p:to>
                                        <a:schemeClr val="folHlink"/>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07299">
                                            <p:txEl>
                                              <p:pRg st="4" end="4"/>
                                            </p:txEl>
                                          </p:spTgt>
                                        </p:tgtEl>
                                        <p:attrNameLst>
                                          <p:attrName>style.visibility</p:attrName>
                                        </p:attrNameLst>
                                      </p:cBhvr>
                                      <p:to>
                                        <p:strVal val="visible"/>
                                      </p:to>
                                    </p:set>
                                    <p:animEffect transition="in" filter="wipe(left)">
                                      <p:cBhvr>
                                        <p:cTn id="22" dur="500"/>
                                        <p:tgtEl>
                                          <p:spTgt spid="1207299">
                                            <p:txEl>
                                              <p:pRg st="4" end="4"/>
                                            </p:txEl>
                                          </p:spTgt>
                                        </p:tgtEl>
                                      </p:cBhvr>
                                    </p:animEffect>
                                  </p:childTnLst>
                                  <p:subTnLst>
                                    <p:animClr clrSpc="rgb" dir="cw">
                                      <p:cBhvr override="childStyle">
                                        <p:cTn dur="1" fill="hold" display="0" masterRel="nextClick" afterEffect="1"/>
                                        <p:tgtEl>
                                          <p:spTgt spid="1207299">
                                            <p:txEl>
                                              <p:pRg st="4" end="4"/>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07299">
                                            <p:txEl>
                                              <p:pRg st="6" end="6"/>
                                            </p:txEl>
                                          </p:spTgt>
                                        </p:tgtEl>
                                        <p:attrNameLst>
                                          <p:attrName>style.visibility</p:attrName>
                                        </p:attrNameLst>
                                      </p:cBhvr>
                                      <p:to>
                                        <p:strVal val="visible"/>
                                      </p:to>
                                    </p:set>
                                    <p:animEffect transition="in" filter="wipe(left)">
                                      <p:cBhvr>
                                        <p:cTn id="27" dur="500"/>
                                        <p:tgtEl>
                                          <p:spTgt spid="1207299">
                                            <p:txEl>
                                              <p:pRg st="6" end="6"/>
                                            </p:txEl>
                                          </p:spTgt>
                                        </p:tgtEl>
                                      </p:cBhvr>
                                    </p:animEffect>
                                  </p:childTnLst>
                                  <p:subTnLst>
                                    <p:animClr clrSpc="rgb" dir="cw">
                                      <p:cBhvr override="childStyle">
                                        <p:cTn dur="1" fill="hold" display="0" masterRel="nextClick" afterEffect="1"/>
                                        <p:tgtEl>
                                          <p:spTgt spid="1207299">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299"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a:extLst>
              <a:ext uri="{FF2B5EF4-FFF2-40B4-BE49-F238E27FC236}">
                <a16:creationId xmlns:a16="http://schemas.microsoft.com/office/drawing/2014/main" id="{16A1E03B-253D-44FF-819E-80C92195EC33}"/>
              </a:ext>
            </a:extLst>
          </p:cNvPr>
          <p:cNvSpPr>
            <a:spLocks noGrp="1" noChangeArrowheads="1"/>
          </p:cNvSpPr>
          <p:nvPr>
            <p:ph type="title"/>
          </p:nvPr>
        </p:nvSpPr>
        <p:spPr/>
        <p:txBody>
          <a:bodyPr/>
          <a:lstStyle/>
          <a:p>
            <a:pPr eaLnBrk="1" hangingPunct="1">
              <a:defRPr/>
            </a:pPr>
            <a:r>
              <a:rPr lang="en-US"/>
              <a:t>Pattern Recognition Process</a:t>
            </a:r>
          </a:p>
        </p:txBody>
      </p:sp>
      <p:grpSp>
        <p:nvGrpSpPr>
          <p:cNvPr id="2" name="Group 3">
            <a:extLst>
              <a:ext uri="{FF2B5EF4-FFF2-40B4-BE49-F238E27FC236}">
                <a16:creationId xmlns:a16="http://schemas.microsoft.com/office/drawing/2014/main" id="{5432CC00-0448-4F94-B8CC-4CFBB74BBDD1}"/>
              </a:ext>
            </a:extLst>
          </p:cNvPr>
          <p:cNvGrpSpPr>
            <a:grpSpLocks/>
          </p:cNvGrpSpPr>
          <p:nvPr/>
        </p:nvGrpSpPr>
        <p:grpSpPr bwMode="auto">
          <a:xfrm>
            <a:off x="4572000" y="1447800"/>
            <a:ext cx="2362200" cy="1676400"/>
            <a:chOff x="1920" y="912"/>
            <a:chExt cx="1488" cy="1056"/>
          </a:xfrm>
        </p:grpSpPr>
        <p:sp>
          <p:nvSpPr>
            <p:cNvPr id="113689" name="Oval 4">
              <a:extLst>
                <a:ext uri="{FF2B5EF4-FFF2-40B4-BE49-F238E27FC236}">
                  <a16:creationId xmlns:a16="http://schemas.microsoft.com/office/drawing/2014/main" id="{A6ABD71C-1DFE-47F6-AC98-6B3D35F762E5}"/>
                </a:ext>
              </a:extLst>
            </p:cNvPr>
            <p:cNvSpPr>
              <a:spLocks noChangeArrowheads="1"/>
            </p:cNvSpPr>
            <p:nvPr/>
          </p:nvSpPr>
          <p:spPr bwMode="auto">
            <a:xfrm>
              <a:off x="1920" y="912"/>
              <a:ext cx="1488" cy="105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197061" name="Text Box 5">
              <a:extLst>
                <a:ext uri="{FF2B5EF4-FFF2-40B4-BE49-F238E27FC236}">
                  <a16:creationId xmlns:a16="http://schemas.microsoft.com/office/drawing/2014/main" id="{7BDAA3B6-98E8-417A-8703-E717763D558C}"/>
                </a:ext>
              </a:extLst>
            </p:cNvPr>
            <p:cNvSpPr txBox="1">
              <a:spLocks noChangeArrowheads="1"/>
            </p:cNvSpPr>
            <p:nvPr/>
          </p:nvSpPr>
          <p:spPr bwMode="auto">
            <a:xfrm>
              <a:off x="2016" y="1248"/>
              <a:ext cx="1248" cy="405"/>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3600">
                  <a:solidFill>
                    <a:srgbClr val="000000"/>
                  </a:solidFill>
                  <a:latin typeface="Tahoma" pitchFamily="34" charset="0"/>
                  <a:cs typeface="Times New Roman" panose="02020603050405020304" pitchFamily="18" charset="0"/>
                </a:rPr>
                <a:t>Situation</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grpSp>
        <p:nvGrpSpPr>
          <p:cNvPr id="3" name="Group 6">
            <a:extLst>
              <a:ext uri="{FF2B5EF4-FFF2-40B4-BE49-F238E27FC236}">
                <a16:creationId xmlns:a16="http://schemas.microsoft.com/office/drawing/2014/main" id="{B8EA45E0-551F-409E-8F9D-D65F307DC941}"/>
              </a:ext>
            </a:extLst>
          </p:cNvPr>
          <p:cNvGrpSpPr>
            <a:grpSpLocks/>
          </p:cNvGrpSpPr>
          <p:nvPr/>
        </p:nvGrpSpPr>
        <p:grpSpPr bwMode="auto">
          <a:xfrm>
            <a:off x="6934200" y="1981200"/>
            <a:ext cx="2209800" cy="2133600"/>
            <a:chOff x="3408" y="1248"/>
            <a:chExt cx="1392" cy="1344"/>
          </a:xfrm>
        </p:grpSpPr>
        <p:grpSp>
          <p:nvGrpSpPr>
            <p:cNvPr id="106517" name="Group 7">
              <a:extLst>
                <a:ext uri="{FF2B5EF4-FFF2-40B4-BE49-F238E27FC236}">
                  <a16:creationId xmlns:a16="http://schemas.microsoft.com/office/drawing/2014/main" id="{F28D9F52-CACE-4396-8A46-621795124CB3}"/>
                </a:ext>
              </a:extLst>
            </p:cNvPr>
            <p:cNvGrpSpPr>
              <a:grpSpLocks/>
            </p:cNvGrpSpPr>
            <p:nvPr/>
          </p:nvGrpSpPr>
          <p:grpSpPr bwMode="auto">
            <a:xfrm>
              <a:off x="3696" y="1776"/>
              <a:ext cx="1056" cy="816"/>
              <a:chOff x="3696" y="1776"/>
              <a:chExt cx="1056" cy="816"/>
            </a:xfrm>
          </p:grpSpPr>
          <p:sp>
            <p:nvSpPr>
              <p:cNvPr id="113687" name="Oval 8">
                <a:extLst>
                  <a:ext uri="{FF2B5EF4-FFF2-40B4-BE49-F238E27FC236}">
                    <a16:creationId xmlns:a16="http://schemas.microsoft.com/office/drawing/2014/main" id="{7DE270AF-94BF-4BAC-BFFF-3DAA41804D9F}"/>
                  </a:ext>
                </a:extLst>
              </p:cNvPr>
              <p:cNvSpPr>
                <a:spLocks noChangeArrowheads="1"/>
              </p:cNvSpPr>
              <p:nvPr/>
            </p:nvSpPr>
            <p:spPr bwMode="auto">
              <a:xfrm>
                <a:off x="3696" y="1776"/>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197065" name="Text Box 9">
                <a:extLst>
                  <a:ext uri="{FF2B5EF4-FFF2-40B4-BE49-F238E27FC236}">
                    <a16:creationId xmlns:a16="http://schemas.microsoft.com/office/drawing/2014/main" id="{1F48FC4C-79A0-4803-8EDA-924938441C58}"/>
                  </a:ext>
                </a:extLst>
              </p:cNvPr>
              <p:cNvSpPr txBox="1">
                <a:spLocks noChangeArrowheads="1"/>
              </p:cNvSpPr>
              <p:nvPr/>
            </p:nvSpPr>
            <p:spPr bwMode="auto">
              <a:xfrm>
                <a:off x="3792" y="2016"/>
                <a:ext cx="816"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Cues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cxnSp>
          <p:nvCxnSpPr>
            <p:cNvPr id="106518" name="AutoShape 10">
              <a:extLst>
                <a:ext uri="{FF2B5EF4-FFF2-40B4-BE49-F238E27FC236}">
                  <a16:creationId xmlns:a16="http://schemas.microsoft.com/office/drawing/2014/main" id="{2441177F-139D-4634-ADD7-A5E6B44087C7}"/>
                </a:ext>
              </a:extLst>
            </p:cNvPr>
            <p:cNvCxnSpPr>
              <a:cxnSpLocks noChangeShapeType="1"/>
              <a:stCxn id="113689" idx="6"/>
              <a:endCxn id="113687" idx="1"/>
            </p:cNvCxnSpPr>
            <p:nvPr/>
          </p:nvCxnSpPr>
          <p:spPr bwMode="auto">
            <a:xfrm>
              <a:off x="3408" y="1440"/>
              <a:ext cx="443" cy="455"/>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197067" name="Text Box 11">
              <a:extLst>
                <a:ext uri="{FF2B5EF4-FFF2-40B4-BE49-F238E27FC236}">
                  <a16:creationId xmlns:a16="http://schemas.microsoft.com/office/drawing/2014/main" id="{5593B8A4-CCC3-42A6-AD16-9997C5684C31}"/>
                </a:ext>
              </a:extLst>
            </p:cNvPr>
            <p:cNvSpPr txBox="1">
              <a:spLocks noChangeArrowheads="1"/>
            </p:cNvSpPr>
            <p:nvPr/>
          </p:nvSpPr>
          <p:spPr bwMode="auto">
            <a:xfrm>
              <a:off x="3696" y="1248"/>
              <a:ext cx="1104"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generates</a:t>
              </a:r>
            </a:p>
          </p:txBody>
        </p:sp>
      </p:grpSp>
      <p:grpSp>
        <p:nvGrpSpPr>
          <p:cNvPr id="5" name="Group 12">
            <a:extLst>
              <a:ext uri="{FF2B5EF4-FFF2-40B4-BE49-F238E27FC236}">
                <a16:creationId xmlns:a16="http://schemas.microsoft.com/office/drawing/2014/main" id="{5C4EA05E-F635-4BB6-AD7C-23C1F696247A}"/>
              </a:ext>
            </a:extLst>
          </p:cNvPr>
          <p:cNvGrpSpPr>
            <a:grpSpLocks/>
          </p:cNvGrpSpPr>
          <p:nvPr/>
        </p:nvGrpSpPr>
        <p:grpSpPr bwMode="auto">
          <a:xfrm>
            <a:off x="5562600" y="4114800"/>
            <a:ext cx="4648200" cy="2133600"/>
            <a:chOff x="2544" y="2592"/>
            <a:chExt cx="2928" cy="1344"/>
          </a:xfrm>
        </p:grpSpPr>
        <p:grpSp>
          <p:nvGrpSpPr>
            <p:cNvPr id="106512" name="Group 13">
              <a:extLst>
                <a:ext uri="{FF2B5EF4-FFF2-40B4-BE49-F238E27FC236}">
                  <a16:creationId xmlns:a16="http://schemas.microsoft.com/office/drawing/2014/main" id="{49214F85-9901-4EA1-AF72-C34FAD3ED679}"/>
                </a:ext>
              </a:extLst>
            </p:cNvPr>
            <p:cNvGrpSpPr>
              <a:grpSpLocks/>
            </p:cNvGrpSpPr>
            <p:nvPr/>
          </p:nvGrpSpPr>
          <p:grpSpPr bwMode="auto">
            <a:xfrm>
              <a:off x="2544" y="3120"/>
              <a:ext cx="1056" cy="816"/>
              <a:chOff x="2544" y="3120"/>
              <a:chExt cx="1056" cy="816"/>
            </a:xfrm>
          </p:grpSpPr>
          <p:sp>
            <p:nvSpPr>
              <p:cNvPr id="113682" name="Oval 14">
                <a:extLst>
                  <a:ext uri="{FF2B5EF4-FFF2-40B4-BE49-F238E27FC236}">
                    <a16:creationId xmlns:a16="http://schemas.microsoft.com/office/drawing/2014/main" id="{D1804182-3ECC-4ED8-9FE3-13EA6F280FA0}"/>
                  </a:ext>
                </a:extLst>
              </p:cNvPr>
              <p:cNvSpPr>
                <a:spLocks noChangeArrowheads="1"/>
              </p:cNvSpPr>
              <p:nvPr/>
            </p:nvSpPr>
            <p:spPr bwMode="auto">
              <a:xfrm>
                <a:off x="2544" y="312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197071" name="Text Box 15">
                <a:extLst>
                  <a:ext uri="{FF2B5EF4-FFF2-40B4-BE49-F238E27FC236}">
                    <a16:creationId xmlns:a16="http://schemas.microsoft.com/office/drawing/2014/main" id="{7F73E6E3-8ADA-44A1-B89B-D0E1D947661F}"/>
                  </a:ext>
                </a:extLst>
              </p:cNvPr>
              <p:cNvSpPr txBox="1">
                <a:spLocks noChangeArrowheads="1"/>
              </p:cNvSpPr>
              <p:nvPr/>
            </p:nvSpPr>
            <p:spPr bwMode="auto">
              <a:xfrm>
                <a:off x="2592" y="3368"/>
                <a:ext cx="1008"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Patterns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sp>
          <p:nvSpPr>
            <p:cNvPr id="1197072" name="Text Box 16">
              <a:extLst>
                <a:ext uri="{FF2B5EF4-FFF2-40B4-BE49-F238E27FC236}">
                  <a16:creationId xmlns:a16="http://schemas.microsoft.com/office/drawing/2014/main" id="{C3211AA8-2D53-4317-A829-6211D62367D6}"/>
                </a:ext>
              </a:extLst>
            </p:cNvPr>
            <p:cNvSpPr txBox="1">
              <a:spLocks noChangeArrowheads="1"/>
            </p:cNvSpPr>
            <p:nvPr/>
          </p:nvSpPr>
          <p:spPr bwMode="auto">
            <a:xfrm>
              <a:off x="4128" y="3120"/>
              <a:ext cx="1344" cy="601"/>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that let you recognize</a:t>
              </a:r>
            </a:p>
          </p:txBody>
        </p:sp>
        <p:cxnSp>
          <p:nvCxnSpPr>
            <p:cNvPr id="106514" name="AutoShape 17">
              <a:extLst>
                <a:ext uri="{FF2B5EF4-FFF2-40B4-BE49-F238E27FC236}">
                  <a16:creationId xmlns:a16="http://schemas.microsoft.com/office/drawing/2014/main" id="{D1860E61-B328-44EB-8C00-F69CB316215C}"/>
                </a:ext>
              </a:extLst>
            </p:cNvPr>
            <p:cNvCxnSpPr>
              <a:cxnSpLocks noChangeShapeType="1"/>
              <a:stCxn id="113687" idx="4"/>
              <a:endCxn id="1197071" idx="3"/>
            </p:cNvCxnSpPr>
            <p:nvPr/>
          </p:nvCxnSpPr>
          <p:spPr bwMode="auto">
            <a:xfrm rot="5400000">
              <a:off x="3442" y="2750"/>
              <a:ext cx="940" cy="624"/>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grpSp>
        <p:nvGrpSpPr>
          <p:cNvPr id="7" name="Group 18">
            <a:extLst>
              <a:ext uri="{FF2B5EF4-FFF2-40B4-BE49-F238E27FC236}">
                <a16:creationId xmlns:a16="http://schemas.microsoft.com/office/drawing/2014/main" id="{F73409AD-1CCC-402F-832E-571A4222004F}"/>
              </a:ext>
            </a:extLst>
          </p:cNvPr>
          <p:cNvGrpSpPr>
            <a:grpSpLocks/>
          </p:cNvGrpSpPr>
          <p:nvPr/>
        </p:nvGrpSpPr>
        <p:grpSpPr bwMode="auto">
          <a:xfrm>
            <a:off x="2971800" y="3581400"/>
            <a:ext cx="2590800" cy="3365500"/>
            <a:chOff x="912" y="2256"/>
            <a:chExt cx="1632" cy="2120"/>
          </a:xfrm>
        </p:grpSpPr>
        <p:grpSp>
          <p:nvGrpSpPr>
            <p:cNvPr id="106507" name="Group 19">
              <a:extLst>
                <a:ext uri="{FF2B5EF4-FFF2-40B4-BE49-F238E27FC236}">
                  <a16:creationId xmlns:a16="http://schemas.microsoft.com/office/drawing/2014/main" id="{3895751A-45B8-4009-B2C3-334FB864971F}"/>
                </a:ext>
              </a:extLst>
            </p:cNvPr>
            <p:cNvGrpSpPr>
              <a:grpSpLocks/>
            </p:cNvGrpSpPr>
            <p:nvPr/>
          </p:nvGrpSpPr>
          <p:grpSpPr bwMode="auto">
            <a:xfrm>
              <a:off x="912" y="2256"/>
              <a:ext cx="1056" cy="816"/>
              <a:chOff x="1056" y="2400"/>
              <a:chExt cx="1056" cy="816"/>
            </a:xfrm>
          </p:grpSpPr>
          <p:sp>
            <p:nvSpPr>
              <p:cNvPr id="113677" name="Oval 20">
                <a:extLst>
                  <a:ext uri="{FF2B5EF4-FFF2-40B4-BE49-F238E27FC236}">
                    <a16:creationId xmlns:a16="http://schemas.microsoft.com/office/drawing/2014/main" id="{0B8C9265-F743-40D8-A8EE-0BE8FC357505}"/>
                  </a:ext>
                </a:extLst>
              </p:cNvPr>
              <p:cNvSpPr>
                <a:spLocks noChangeArrowheads="1"/>
              </p:cNvSpPr>
              <p:nvPr/>
            </p:nvSpPr>
            <p:spPr bwMode="auto">
              <a:xfrm>
                <a:off x="1056" y="240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197077" name="Text Box 21">
                <a:extLst>
                  <a:ext uri="{FF2B5EF4-FFF2-40B4-BE49-F238E27FC236}">
                    <a16:creationId xmlns:a16="http://schemas.microsoft.com/office/drawing/2014/main" id="{1D0083A7-EB9F-47D6-9D7D-DCA86EF42C45}"/>
                  </a:ext>
                </a:extLst>
              </p:cNvPr>
              <p:cNvSpPr txBox="1">
                <a:spLocks noChangeArrowheads="1"/>
              </p:cNvSpPr>
              <p:nvPr/>
            </p:nvSpPr>
            <p:spPr bwMode="auto">
              <a:xfrm>
                <a:off x="1104" y="2496"/>
                <a:ext cx="960" cy="59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Action Scripts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cxnSp>
          <p:nvCxnSpPr>
            <p:cNvPr id="106508" name="AutoShape 22">
              <a:extLst>
                <a:ext uri="{FF2B5EF4-FFF2-40B4-BE49-F238E27FC236}">
                  <a16:creationId xmlns:a16="http://schemas.microsoft.com/office/drawing/2014/main" id="{E11909D7-9CE2-4FAE-8AEA-16748B09B9FB}"/>
                </a:ext>
              </a:extLst>
            </p:cNvPr>
            <p:cNvCxnSpPr>
              <a:cxnSpLocks noChangeShapeType="1"/>
              <a:stCxn id="113682" idx="2"/>
              <a:endCxn id="113677" idx="4"/>
            </p:cNvCxnSpPr>
            <p:nvPr/>
          </p:nvCxnSpPr>
          <p:spPr bwMode="auto">
            <a:xfrm rot="10800000">
              <a:off x="1440" y="3072"/>
              <a:ext cx="1104" cy="456"/>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197079" name="Text Box 23">
              <a:extLst>
                <a:ext uri="{FF2B5EF4-FFF2-40B4-BE49-F238E27FC236}">
                  <a16:creationId xmlns:a16="http://schemas.microsoft.com/office/drawing/2014/main" id="{03CC89EB-D9EE-4D47-A940-9C81A2178758}"/>
                </a:ext>
              </a:extLst>
            </p:cNvPr>
            <p:cNvSpPr txBox="1">
              <a:spLocks noChangeArrowheads="1"/>
            </p:cNvSpPr>
            <p:nvPr/>
          </p:nvSpPr>
          <p:spPr bwMode="auto">
            <a:xfrm>
              <a:off x="1536" y="3504"/>
              <a:ext cx="912" cy="872"/>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that activates</a:t>
              </a:r>
            </a:p>
          </p:txBody>
        </p:sp>
      </p:grpSp>
      <p:grpSp>
        <p:nvGrpSpPr>
          <p:cNvPr id="9" name="Group 24">
            <a:extLst>
              <a:ext uri="{FF2B5EF4-FFF2-40B4-BE49-F238E27FC236}">
                <a16:creationId xmlns:a16="http://schemas.microsoft.com/office/drawing/2014/main" id="{03621544-3855-4BBD-835F-95558AD53F70}"/>
              </a:ext>
            </a:extLst>
          </p:cNvPr>
          <p:cNvGrpSpPr>
            <a:grpSpLocks/>
          </p:cNvGrpSpPr>
          <p:nvPr/>
        </p:nvGrpSpPr>
        <p:grpSpPr bwMode="auto">
          <a:xfrm>
            <a:off x="2667000" y="2209800"/>
            <a:ext cx="1905000" cy="1384300"/>
            <a:chOff x="720" y="1392"/>
            <a:chExt cx="1200" cy="872"/>
          </a:xfrm>
        </p:grpSpPr>
        <p:cxnSp>
          <p:nvCxnSpPr>
            <p:cNvPr id="106505" name="AutoShape 25">
              <a:extLst>
                <a:ext uri="{FF2B5EF4-FFF2-40B4-BE49-F238E27FC236}">
                  <a16:creationId xmlns:a16="http://schemas.microsoft.com/office/drawing/2014/main" id="{317A59DF-D8A2-45F2-9750-11E3E59362D4}"/>
                </a:ext>
              </a:extLst>
            </p:cNvPr>
            <p:cNvCxnSpPr>
              <a:cxnSpLocks noChangeShapeType="1"/>
              <a:stCxn id="113677" idx="0"/>
              <a:endCxn id="113689" idx="2"/>
            </p:cNvCxnSpPr>
            <p:nvPr/>
          </p:nvCxnSpPr>
          <p:spPr bwMode="auto">
            <a:xfrm rot="-5400000">
              <a:off x="1272" y="1608"/>
              <a:ext cx="816" cy="480"/>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197082" name="Text Box 26">
              <a:extLst>
                <a:ext uri="{FF2B5EF4-FFF2-40B4-BE49-F238E27FC236}">
                  <a16:creationId xmlns:a16="http://schemas.microsoft.com/office/drawing/2014/main" id="{362136B9-1229-4252-9649-48B911809605}"/>
                </a:ext>
              </a:extLst>
            </p:cNvPr>
            <p:cNvSpPr txBox="1">
              <a:spLocks noChangeArrowheads="1"/>
            </p:cNvSpPr>
            <p:nvPr/>
          </p:nvSpPr>
          <p:spPr bwMode="auto">
            <a:xfrm>
              <a:off x="720" y="1392"/>
              <a:ext cx="912" cy="872"/>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to affect the</a:t>
              </a:r>
            </a:p>
          </p:txBody>
        </p:sp>
      </p:grpSp>
      <p:sp>
        <p:nvSpPr>
          <p:cNvPr id="4" name="Footer Placeholder 3">
            <a:extLst>
              <a:ext uri="{FF2B5EF4-FFF2-40B4-BE49-F238E27FC236}">
                <a16:creationId xmlns:a16="http://schemas.microsoft.com/office/drawing/2014/main" id="{FD3949CC-3545-4517-92C6-D6CBF0984024}"/>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9"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upLef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9"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up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Rectangle 2">
            <a:extLst>
              <a:ext uri="{FF2B5EF4-FFF2-40B4-BE49-F238E27FC236}">
                <a16:creationId xmlns:a16="http://schemas.microsoft.com/office/drawing/2014/main" id="{5E4FBA77-DCDF-4FB0-A0B3-87D710005B95}"/>
              </a:ext>
            </a:extLst>
          </p:cNvPr>
          <p:cNvSpPr>
            <a:spLocks noGrp="1" noChangeArrowheads="1"/>
          </p:cNvSpPr>
          <p:nvPr>
            <p:ph type="title"/>
          </p:nvPr>
        </p:nvSpPr>
        <p:spPr>
          <a:xfrm>
            <a:off x="1905000" y="304800"/>
            <a:ext cx="8534400" cy="914400"/>
          </a:xfrm>
        </p:spPr>
        <p:txBody>
          <a:bodyPr/>
          <a:lstStyle/>
          <a:p>
            <a:pPr eaLnBrk="1" hangingPunct="1">
              <a:defRPr/>
            </a:pPr>
            <a:r>
              <a:rPr lang="en-US" sz="4000"/>
              <a:t>Klein’s Recognition-Primed Model</a:t>
            </a:r>
          </a:p>
        </p:txBody>
      </p:sp>
      <p:grpSp>
        <p:nvGrpSpPr>
          <p:cNvPr id="2" name="Group 3">
            <a:extLst>
              <a:ext uri="{FF2B5EF4-FFF2-40B4-BE49-F238E27FC236}">
                <a16:creationId xmlns:a16="http://schemas.microsoft.com/office/drawing/2014/main" id="{A994DEAF-CBD6-4766-BC67-63929FB927BF}"/>
              </a:ext>
            </a:extLst>
          </p:cNvPr>
          <p:cNvGrpSpPr>
            <a:grpSpLocks/>
          </p:cNvGrpSpPr>
          <p:nvPr/>
        </p:nvGrpSpPr>
        <p:grpSpPr bwMode="auto">
          <a:xfrm>
            <a:off x="4572000" y="1143000"/>
            <a:ext cx="2362200" cy="1676400"/>
            <a:chOff x="1920" y="912"/>
            <a:chExt cx="1488" cy="1056"/>
          </a:xfrm>
        </p:grpSpPr>
        <p:sp>
          <p:nvSpPr>
            <p:cNvPr id="117798" name="Oval 4">
              <a:extLst>
                <a:ext uri="{FF2B5EF4-FFF2-40B4-BE49-F238E27FC236}">
                  <a16:creationId xmlns:a16="http://schemas.microsoft.com/office/drawing/2014/main" id="{3B4FD712-51F1-489C-B38E-8A83215C4427}"/>
                </a:ext>
              </a:extLst>
            </p:cNvPr>
            <p:cNvSpPr>
              <a:spLocks noChangeArrowheads="1"/>
            </p:cNvSpPr>
            <p:nvPr/>
          </p:nvSpPr>
          <p:spPr bwMode="auto">
            <a:xfrm>
              <a:off x="1920" y="912"/>
              <a:ext cx="1488" cy="105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1157" name="Text Box 5">
              <a:extLst>
                <a:ext uri="{FF2B5EF4-FFF2-40B4-BE49-F238E27FC236}">
                  <a16:creationId xmlns:a16="http://schemas.microsoft.com/office/drawing/2014/main" id="{350AAB79-2C43-4F94-BE4A-5D96F635FF9A}"/>
                </a:ext>
              </a:extLst>
            </p:cNvPr>
            <p:cNvSpPr txBox="1">
              <a:spLocks noChangeArrowheads="1"/>
            </p:cNvSpPr>
            <p:nvPr/>
          </p:nvSpPr>
          <p:spPr bwMode="auto">
            <a:xfrm>
              <a:off x="2016" y="1248"/>
              <a:ext cx="1248" cy="405"/>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3600">
                  <a:solidFill>
                    <a:srgbClr val="000000"/>
                  </a:solidFill>
                  <a:latin typeface="Tahoma" pitchFamily="34" charset="0"/>
                  <a:cs typeface="Times New Roman" panose="02020603050405020304" pitchFamily="18" charset="0"/>
                </a:rPr>
                <a:t>Situation</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grpSp>
        <p:nvGrpSpPr>
          <p:cNvPr id="3" name="Group 6">
            <a:extLst>
              <a:ext uri="{FF2B5EF4-FFF2-40B4-BE49-F238E27FC236}">
                <a16:creationId xmlns:a16="http://schemas.microsoft.com/office/drawing/2014/main" id="{5373F366-FBBA-4EE4-AE7D-6939BC8D32A0}"/>
              </a:ext>
            </a:extLst>
          </p:cNvPr>
          <p:cNvGrpSpPr>
            <a:grpSpLocks/>
          </p:cNvGrpSpPr>
          <p:nvPr/>
        </p:nvGrpSpPr>
        <p:grpSpPr bwMode="auto">
          <a:xfrm>
            <a:off x="6934200" y="1905000"/>
            <a:ext cx="2895600" cy="2133600"/>
            <a:chOff x="3408" y="1200"/>
            <a:chExt cx="1824" cy="1344"/>
          </a:xfrm>
        </p:grpSpPr>
        <p:grpSp>
          <p:nvGrpSpPr>
            <p:cNvPr id="108578" name="Group 7">
              <a:extLst>
                <a:ext uri="{FF2B5EF4-FFF2-40B4-BE49-F238E27FC236}">
                  <a16:creationId xmlns:a16="http://schemas.microsoft.com/office/drawing/2014/main" id="{19DF992D-F5CF-42D3-9C36-5C7FD3ED0C40}"/>
                </a:ext>
              </a:extLst>
            </p:cNvPr>
            <p:cNvGrpSpPr>
              <a:grpSpLocks/>
            </p:cNvGrpSpPr>
            <p:nvPr/>
          </p:nvGrpSpPr>
          <p:grpSpPr bwMode="auto">
            <a:xfrm>
              <a:off x="4128" y="1728"/>
              <a:ext cx="1056" cy="816"/>
              <a:chOff x="3696" y="1776"/>
              <a:chExt cx="1056" cy="816"/>
            </a:xfrm>
          </p:grpSpPr>
          <p:sp>
            <p:nvSpPr>
              <p:cNvPr id="117796" name="Oval 8">
                <a:extLst>
                  <a:ext uri="{FF2B5EF4-FFF2-40B4-BE49-F238E27FC236}">
                    <a16:creationId xmlns:a16="http://schemas.microsoft.com/office/drawing/2014/main" id="{121711C5-10E1-4286-9A5F-E3997B507ACE}"/>
                  </a:ext>
                </a:extLst>
              </p:cNvPr>
              <p:cNvSpPr>
                <a:spLocks noChangeArrowheads="1"/>
              </p:cNvSpPr>
              <p:nvPr/>
            </p:nvSpPr>
            <p:spPr bwMode="auto">
              <a:xfrm>
                <a:off x="3696" y="1776"/>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1161" name="Text Box 9">
                <a:extLst>
                  <a:ext uri="{FF2B5EF4-FFF2-40B4-BE49-F238E27FC236}">
                    <a16:creationId xmlns:a16="http://schemas.microsoft.com/office/drawing/2014/main" id="{71467259-61AE-4096-BA62-0D7C581333E2}"/>
                  </a:ext>
                </a:extLst>
              </p:cNvPr>
              <p:cNvSpPr txBox="1">
                <a:spLocks noChangeArrowheads="1"/>
              </p:cNvSpPr>
              <p:nvPr/>
            </p:nvSpPr>
            <p:spPr bwMode="auto">
              <a:xfrm>
                <a:off x="3792" y="2016"/>
                <a:ext cx="816"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Cues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cxnSp>
          <p:nvCxnSpPr>
            <p:cNvPr id="108579" name="AutoShape 10">
              <a:extLst>
                <a:ext uri="{FF2B5EF4-FFF2-40B4-BE49-F238E27FC236}">
                  <a16:creationId xmlns:a16="http://schemas.microsoft.com/office/drawing/2014/main" id="{A82A8205-13C5-4EC8-8759-505C130A452E}"/>
                </a:ext>
              </a:extLst>
            </p:cNvPr>
            <p:cNvCxnSpPr>
              <a:cxnSpLocks noChangeShapeType="1"/>
              <a:stCxn id="117798" idx="6"/>
              <a:endCxn id="117796" idx="1"/>
            </p:cNvCxnSpPr>
            <p:nvPr/>
          </p:nvCxnSpPr>
          <p:spPr bwMode="auto">
            <a:xfrm>
              <a:off x="3408" y="1248"/>
              <a:ext cx="875" cy="599"/>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201163" name="Text Box 11">
              <a:extLst>
                <a:ext uri="{FF2B5EF4-FFF2-40B4-BE49-F238E27FC236}">
                  <a16:creationId xmlns:a16="http://schemas.microsoft.com/office/drawing/2014/main" id="{DF5F6099-B619-404A-9C90-C0A2DF1C6D8A}"/>
                </a:ext>
              </a:extLst>
            </p:cNvPr>
            <p:cNvSpPr txBox="1">
              <a:spLocks noChangeArrowheads="1"/>
            </p:cNvSpPr>
            <p:nvPr/>
          </p:nvSpPr>
          <p:spPr bwMode="auto">
            <a:xfrm>
              <a:off x="4128" y="1200"/>
              <a:ext cx="1104"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generates</a:t>
              </a:r>
            </a:p>
          </p:txBody>
        </p:sp>
      </p:grpSp>
      <p:grpSp>
        <p:nvGrpSpPr>
          <p:cNvPr id="5" name="Group 12">
            <a:extLst>
              <a:ext uri="{FF2B5EF4-FFF2-40B4-BE49-F238E27FC236}">
                <a16:creationId xmlns:a16="http://schemas.microsoft.com/office/drawing/2014/main" id="{B8A62AA7-FED8-4019-97DA-F39FF3BCD32C}"/>
              </a:ext>
            </a:extLst>
          </p:cNvPr>
          <p:cNvGrpSpPr>
            <a:grpSpLocks/>
          </p:cNvGrpSpPr>
          <p:nvPr/>
        </p:nvGrpSpPr>
        <p:grpSpPr bwMode="auto">
          <a:xfrm>
            <a:off x="2133600" y="4114800"/>
            <a:ext cx="3657600" cy="3060700"/>
            <a:chOff x="384" y="2592"/>
            <a:chExt cx="2304" cy="1928"/>
          </a:xfrm>
        </p:grpSpPr>
        <p:sp>
          <p:nvSpPr>
            <p:cNvPr id="1201165" name="Text Box 13">
              <a:extLst>
                <a:ext uri="{FF2B5EF4-FFF2-40B4-BE49-F238E27FC236}">
                  <a16:creationId xmlns:a16="http://schemas.microsoft.com/office/drawing/2014/main" id="{3C5F282B-C9DF-43E5-8916-7C6137716251}"/>
                </a:ext>
              </a:extLst>
            </p:cNvPr>
            <p:cNvSpPr txBox="1">
              <a:spLocks noChangeArrowheads="1"/>
            </p:cNvSpPr>
            <p:nvPr/>
          </p:nvSpPr>
          <p:spPr bwMode="auto">
            <a:xfrm>
              <a:off x="960" y="3648"/>
              <a:ext cx="912" cy="872"/>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that activates</a:t>
              </a:r>
            </a:p>
          </p:txBody>
        </p:sp>
        <p:cxnSp>
          <p:nvCxnSpPr>
            <p:cNvPr id="108574" name="AutoShape 14">
              <a:extLst>
                <a:ext uri="{FF2B5EF4-FFF2-40B4-BE49-F238E27FC236}">
                  <a16:creationId xmlns:a16="http://schemas.microsoft.com/office/drawing/2014/main" id="{38937E59-2700-4E99-AFC8-65B40174E77C}"/>
                </a:ext>
              </a:extLst>
            </p:cNvPr>
            <p:cNvCxnSpPr>
              <a:cxnSpLocks noChangeShapeType="1"/>
              <a:stCxn id="117786" idx="2"/>
              <a:endCxn id="117791" idx="4"/>
            </p:cNvCxnSpPr>
            <p:nvPr/>
          </p:nvCxnSpPr>
          <p:spPr bwMode="auto">
            <a:xfrm rot="10800000">
              <a:off x="912" y="3408"/>
              <a:ext cx="1776" cy="408"/>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nvGrpSpPr>
            <p:cNvPr id="108575" name="Group 15">
              <a:extLst>
                <a:ext uri="{FF2B5EF4-FFF2-40B4-BE49-F238E27FC236}">
                  <a16:creationId xmlns:a16="http://schemas.microsoft.com/office/drawing/2014/main" id="{6EFD8BA5-DED6-49CC-BB66-DCD4DB7DDF68}"/>
                </a:ext>
              </a:extLst>
            </p:cNvPr>
            <p:cNvGrpSpPr>
              <a:grpSpLocks/>
            </p:cNvGrpSpPr>
            <p:nvPr/>
          </p:nvGrpSpPr>
          <p:grpSpPr bwMode="auto">
            <a:xfrm>
              <a:off x="384" y="2592"/>
              <a:ext cx="1056" cy="816"/>
              <a:chOff x="1056" y="2400"/>
              <a:chExt cx="1056" cy="816"/>
            </a:xfrm>
          </p:grpSpPr>
          <p:sp>
            <p:nvSpPr>
              <p:cNvPr id="117791" name="Oval 16">
                <a:extLst>
                  <a:ext uri="{FF2B5EF4-FFF2-40B4-BE49-F238E27FC236}">
                    <a16:creationId xmlns:a16="http://schemas.microsoft.com/office/drawing/2014/main" id="{0A3B6674-A241-42D1-99C1-AF3DF0E263B3}"/>
                  </a:ext>
                </a:extLst>
              </p:cNvPr>
              <p:cNvSpPr>
                <a:spLocks noChangeArrowheads="1"/>
              </p:cNvSpPr>
              <p:nvPr/>
            </p:nvSpPr>
            <p:spPr bwMode="auto">
              <a:xfrm>
                <a:off x="1056" y="240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1169" name="Text Box 17">
                <a:extLst>
                  <a:ext uri="{FF2B5EF4-FFF2-40B4-BE49-F238E27FC236}">
                    <a16:creationId xmlns:a16="http://schemas.microsoft.com/office/drawing/2014/main" id="{C3E52C83-51E3-4C9D-88C8-ABD5A361246B}"/>
                  </a:ext>
                </a:extLst>
              </p:cNvPr>
              <p:cNvSpPr txBox="1">
                <a:spLocks noChangeArrowheads="1"/>
              </p:cNvSpPr>
              <p:nvPr/>
            </p:nvSpPr>
            <p:spPr bwMode="auto">
              <a:xfrm>
                <a:off x="1104" y="2496"/>
                <a:ext cx="960" cy="59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Action Scripts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grpSp>
      <p:grpSp>
        <p:nvGrpSpPr>
          <p:cNvPr id="7" name="Group 18">
            <a:extLst>
              <a:ext uri="{FF2B5EF4-FFF2-40B4-BE49-F238E27FC236}">
                <a16:creationId xmlns:a16="http://schemas.microsoft.com/office/drawing/2014/main" id="{1C639F92-E285-4A4E-88D6-BE74005565AC}"/>
              </a:ext>
            </a:extLst>
          </p:cNvPr>
          <p:cNvGrpSpPr>
            <a:grpSpLocks/>
          </p:cNvGrpSpPr>
          <p:nvPr/>
        </p:nvGrpSpPr>
        <p:grpSpPr bwMode="auto">
          <a:xfrm>
            <a:off x="5791200" y="4038600"/>
            <a:ext cx="4648200" cy="2667000"/>
            <a:chOff x="2688" y="2544"/>
            <a:chExt cx="2928" cy="1680"/>
          </a:xfrm>
        </p:grpSpPr>
        <p:sp>
          <p:nvSpPr>
            <p:cNvPr id="1201171" name="Text Box 19">
              <a:extLst>
                <a:ext uri="{FF2B5EF4-FFF2-40B4-BE49-F238E27FC236}">
                  <a16:creationId xmlns:a16="http://schemas.microsoft.com/office/drawing/2014/main" id="{E924CA8C-B51D-4055-BC8E-6D8F93F5E2D9}"/>
                </a:ext>
              </a:extLst>
            </p:cNvPr>
            <p:cNvSpPr txBox="1">
              <a:spLocks noChangeArrowheads="1"/>
            </p:cNvSpPr>
            <p:nvPr/>
          </p:nvSpPr>
          <p:spPr bwMode="auto">
            <a:xfrm>
              <a:off x="4464" y="3312"/>
              <a:ext cx="1152" cy="872"/>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that let you recognize</a:t>
              </a:r>
            </a:p>
          </p:txBody>
        </p:sp>
        <p:cxnSp>
          <p:nvCxnSpPr>
            <p:cNvPr id="108569" name="AutoShape 20">
              <a:extLst>
                <a:ext uri="{FF2B5EF4-FFF2-40B4-BE49-F238E27FC236}">
                  <a16:creationId xmlns:a16="http://schemas.microsoft.com/office/drawing/2014/main" id="{BB7E4DD3-E511-4BCB-B5C7-24EAA347F3D1}"/>
                </a:ext>
              </a:extLst>
            </p:cNvPr>
            <p:cNvCxnSpPr>
              <a:cxnSpLocks noChangeShapeType="1"/>
              <a:stCxn id="117796" idx="4"/>
              <a:endCxn id="1201175" idx="3"/>
            </p:cNvCxnSpPr>
            <p:nvPr/>
          </p:nvCxnSpPr>
          <p:spPr bwMode="auto">
            <a:xfrm rot="5400000">
              <a:off x="3562" y="2726"/>
              <a:ext cx="1276" cy="912"/>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nvGrpSpPr>
            <p:cNvPr id="108570" name="Group 21">
              <a:extLst>
                <a:ext uri="{FF2B5EF4-FFF2-40B4-BE49-F238E27FC236}">
                  <a16:creationId xmlns:a16="http://schemas.microsoft.com/office/drawing/2014/main" id="{27906676-E6B7-4787-A845-1305C66B79D2}"/>
                </a:ext>
              </a:extLst>
            </p:cNvPr>
            <p:cNvGrpSpPr>
              <a:grpSpLocks/>
            </p:cNvGrpSpPr>
            <p:nvPr/>
          </p:nvGrpSpPr>
          <p:grpSpPr bwMode="auto">
            <a:xfrm>
              <a:off x="2688" y="3408"/>
              <a:ext cx="1056" cy="816"/>
              <a:chOff x="2544" y="3120"/>
              <a:chExt cx="1056" cy="816"/>
            </a:xfrm>
          </p:grpSpPr>
          <p:sp>
            <p:nvSpPr>
              <p:cNvPr id="117786" name="Oval 22">
                <a:extLst>
                  <a:ext uri="{FF2B5EF4-FFF2-40B4-BE49-F238E27FC236}">
                    <a16:creationId xmlns:a16="http://schemas.microsoft.com/office/drawing/2014/main" id="{7B890B9C-66D8-49BC-8208-30AB8AF26F22}"/>
                  </a:ext>
                </a:extLst>
              </p:cNvPr>
              <p:cNvSpPr>
                <a:spLocks noChangeArrowheads="1"/>
              </p:cNvSpPr>
              <p:nvPr/>
            </p:nvSpPr>
            <p:spPr bwMode="auto">
              <a:xfrm>
                <a:off x="2544" y="312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1175" name="Text Box 23">
                <a:extLst>
                  <a:ext uri="{FF2B5EF4-FFF2-40B4-BE49-F238E27FC236}">
                    <a16:creationId xmlns:a16="http://schemas.microsoft.com/office/drawing/2014/main" id="{36069BDB-365B-4B44-AE65-DEDAEF5233C4}"/>
                  </a:ext>
                </a:extLst>
              </p:cNvPr>
              <p:cNvSpPr txBox="1">
                <a:spLocks noChangeArrowheads="1"/>
              </p:cNvSpPr>
              <p:nvPr/>
            </p:nvSpPr>
            <p:spPr bwMode="auto">
              <a:xfrm>
                <a:off x="2592" y="3368"/>
                <a:ext cx="1008" cy="328"/>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800">
                    <a:solidFill>
                      <a:srgbClr val="000000"/>
                    </a:solidFill>
                    <a:latin typeface="Tahoma" pitchFamily="34" charset="0"/>
                    <a:cs typeface="Times New Roman" panose="02020603050405020304" pitchFamily="18" charset="0"/>
                  </a:rPr>
                  <a:t>Patterns</a:t>
                </a:r>
                <a:endParaRPr lang="en-US" sz="1600" baseline="-25000">
                  <a:solidFill>
                    <a:srgbClr val="EAEAEA"/>
                  </a:solidFill>
                  <a:effectLst>
                    <a:outerShdw blurRad="38100" dist="38100" dir="2700000" algn="tl">
                      <a:srgbClr val="000000"/>
                    </a:outerShdw>
                  </a:effectLst>
                  <a:latin typeface="Arial MT Condensed Light" charset="0"/>
                  <a:cs typeface="Times New Roman" panose="02020603050405020304" pitchFamily="18" charset="0"/>
                </a:endParaRPr>
              </a:p>
            </p:txBody>
          </p:sp>
        </p:grpSp>
      </p:grpSp>
      <p:grpSp>
        <p:nvGrpSpPr>
          <p:cNvPr id="9" name="Group 24">
            <a:extLst>
              <a:ext uri="{FF2B5EF4-FFF2-40B4-BE49-F238E27FC236}">
                <a16:creationId xmlns:a16="http://schemas.microsoft.com/office/drawing/2014/main" id="{1F277CB0-B2BA-4924-9705-E550170100D3}"/>
              </a:ext>
            </a:extLst>
          </p:cNvPr>
          <p:cNvGrpSpPr>
            <a:grpSpLocks/>
          </p:cNvGrpSpPr>
          <p:nvPr/>
        </p:nvGrpSpPr>
        <p:grpSpPr bwMode="auto">
          <a:xfrm>
            <a:off x="2286000" y="1981200"/>
            <a:ext cx="2286000" cy="2133600"/>
            <a:chOff x="480" y="1248"/>
            <a:chExt cx="1440" cy="1344"/>
          </a:xfrm>
        </p:grpSpPr>
        <p:sp>
          <p:nvSpPr>
            <p:cNvPr id="1201177" name="Text Box 25">
              <a:extLst>
                <a:ext uri="{FF2B5EF4-FFF2-40B4-BE49-F238E27FC236}">
                  <a16:creationId xmlns:a16="http://schemas.microsoft.com/office/drawing/2014/main" id="{B5A3F7C1-5B61-4CDC-B6B4-28520AA78D3E}"/>
                </a:ext>
              </a:extLst>
            </p:cNvPr>
            <p:cNvSpPr txBox="1">
              <a:spLocks noChangeArrowheads="1"/>
            </p:cNvSpPr>
            <p:nvPr/>
          </p:nvSpPr>
          <p:spPr bwMode="auto">
            <a:xfrm>
              <a:off x="480" y="1248"/>
              <a:ext cx="912" cy="872"/>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to affect the</a:t>
              </a:r>
            </a:p>
          </p:txBody>
        </p:sp>
        <p:cxnSp>
          <p:nvCxnSpPr>
            <p:cNvPr id="108567" name="AutoShape 26">
              <a:extLst>
                <a:ext uri="{FF2B5EF4-FFF2-40B4-BE49-F238E27FC236}">
                  <a16:creationId xmlns:a16="http://schemas.microsoft.com/office/drawing/2014/main" id="{87C2EEED-43CA-4872-96E3-53301DD148C8}"/>
                </a:ext>
              </a:extLst>
            </p:cNvPr>
            <p:cNvCxnSpPr>
              <a:cxnSpLocks noChangeShapeType="1"/>
              <a:stCxn id="117791" idx="0"/>
              <a:endCxn id="117798" idx="2"/>
            </p:cNvCxnSpPr>
            <p:nvPr/>
          </p:nvCxnSpPr>
          <p:spPr bwMode="auto">
            <a:xfrm rot="-5400000">
              <a:off x="744" y="1416"/>
              <a:ext cx="1344" cy="1008"/>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grpSp>
        <p:nvGrpSpPr>
          <p:cNvPr id="10" name="Group 27">
            <a:extLst>
              <a:ext uri="{FF2B5EF4-FFF2-40B4-BE49-F238E27FC236}">
                <a16:creationId xmlns:a16="http://schemas.microsoft.com/office/drawing/2014/main" id="{ECAB99F1-0902-4D32-964A-EC9DCC367C0A}"/>
              </a:ext>
            </a:extLst>
          </p:cNvPr>
          <p:cNvGrpSpPr>
            <a:grpSpLocks/>
          </p:cNvGrpSpPr>
          <p:nvPr/>
        </p:nvGrpSpPr>
        <p:grpSpPr bwMode="auto">
          <a:xfrm>
            <a:off x="3563938" y="3124200"/>
            <a:ext cx="1922462" cy="1771650"/>
            <a:chOff x="1285" y="1968"/>
            <a:chExt cx="1211" cy="1116"/>
          </a:xfrm>
        </p:grpSpPr>
        <p:grpSp>
          <p:nvGrpSpPr>
            <p:cNvPr id="108561" name="Group 28">
              <a:extLst>
                <a:ext uri="{FF2B5EF4-FFF2-40B4-BE49-F238E27FC236}">
                  <a16:creationId xmlns:a16="http://schemas.microsoft.com/office/drawing/2014/main" id="{95C76C0D-3C1D-4CD7-B7DC-382596FEAB23}"/>
                </a:ext>
              </a:extLst>
            </p:cNvPr>
            <p:cNvGrpSpPr>
              <a:grpSpLocks/>
            </p:cNvGrpSpPr>
            <p:nvPr/>
          </p:nvGrpSpPr>
          <p:grpSpPr bwMode="auto">
            <a:xfrm>
              <a:off x="1584" y="1968"/>
              <a:ext cx="912" cy="576"/>
              <a:chOff x="2016" y="2160"/>
              <a:chExt cx="912" cy="576"/>
            </a:xfrm>
          </p:grpSpPr>
          <p:sp>
            <p:nvSpPr>
              <p:cNvPr id="117779" name="Oval 29">
                <a:extLst>
                  <a:ext uri="{FF2B5EF4-FFF2-40B4-BE49-F238E27FC236}">
                    <a16:creationId xmlns:a16="http://schemas.microsoft.com/office/drawing/2014/main" id="{B156FA94-481F-443E-BF36-986D634D0E9C}"/>
                  </a:ext>
                </a:extLst>
              </p:cNvPr>
              <p:cNvSpPr>
                <a:spLocks noChangeArrowheads="1"/>
              </p:cNvSpPr>
              <p:nvPr/>
            </p:nvSpPr>
            <p:spPr bwMode="auto">
              <a:xfrm>
                <a:off x="2016" y="2160"/>
                <a:ext cx="864" cy="57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1182" name="Text Box 30">
                <a:extLst>
                  <a:ext uri="{FF2B5EF4-FFF2-40B4-BE49-F238E27FC236}">
                    <a16:creationId xmlns:a16="http://schemas.microsoft.com/office/drawing/2014/main" id="{009B9662-AD29-4AEF-B9B4-8C40BC8513A3}"/>
                  </a:ext>
                </a:extLst>
              </p:cNvPr>
              <p:cNvSpPr txBox="1">
                <a:spLocks noChangeArrowheads="1"/>
              </p:cNvSpPr>
              <p:nvPr/>
            </p:nvSpPr>
            <p:spPr bwMode="auto">
              <a:xfrm>
                <a:off x="2016" y="2208"/>
                <a:ext cx="912" cy="444"/>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000">
                    <a:solidFill>
                      <a:srgbClr val="000000"/>
                    </a:solidFill>
                    <a:latin typeface="Tahoma" pitchFamily="34" charset="0"/>
                    <a:cs typeface="Times New Roman" panose="02020603050405020304" pitchFamily="18" charset="0"/>
                  </a:rPr>
                  <a:t>Mental Simulation</a:t>
                </a: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p:txBody>
          </p:sp>
        </p:grpSp>
        <p:sp>
          <p:nvSpPr>
            <p:cNvPr id="1201183" name="Text Box 31">
              <a:extLst>
                <a:ext uri="{FF2B5EF4-FFF2-40B4-BE49-F238E27FC236}">
                  <a16:creationId xmlns:a16="http://schemas.microsoft.com/office/drawing/2014/main" id="{94F3461B-698B-4C3C-9F53-580FF9A64BED}"/>
                </a:ext>
              </a:extLst>
            </p:cNvPr>
            <p:cNvSpPr txBox="1">
              <a:spLocks noChangeArrowheads="1"/>
            </p:cNvSpPr>
            <p:nvPr/>
          </p:nvSpPr>
          <p:spPr bwMode="auto">
            <a:xfrm>
              <a:off x="1440" y="2640"/>
              <a:ext cx="912" cy="444"/>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000">
                  <a:solidFill>
                    <a:srgbClr val="EAEAEA"/>
                  </a:solidFill>
                  <a:effectLst>
                    <a:outerShdw blurRad="38100" dist="38100" dir="2700000" algn="tl">
                      <a:srgbClr val="000000"/>
                    </a:outerShdw>
                  </a:effectLst>
                  <a:latin typeface="Tahoma" pitchFamily="34" charset="0"/>
                  <a:cs typeface="Times New Roman" panose="02020603050405020304" pitchFamily="18" charset="0"/>
                </a:rPr>
                <a:t>which you assess by</a:t>
              </a: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p:txBody>
        </p:sp>
        <p:cxnSp>
          <p:nvCxnSpPr>
            <p:cNvPr id="108563" name="AutoShape 32">
              <a:extLst>
                <a:ext uri="{FF2B5EF4-FFF2-40B4-BE49-F238E27FC236}">
                  <a16:creationId xmlns:a16="http://schemas.microsoft.com/office/drawing/2014/main" id="{8612212A-24BE-458B-9F02-DA8EF73E1F64}"/>
                </a:ext>
              </a:extLst>
            </p:cNvPr>
            <p:cNvCxnSpPr>
              <a:cxnSpLocks noChangeShapeType="1"/>
              <a:stCxn id="117791" idx="7"/>
              <a:endCxn id="1201182" idx="1"/>
            </p:cNvCxnSpPr>
            <p:nvPr/>
          </p:nvCxnSpPr>
          <p:spPr bwMode="auto">
            <a:xfrm rot="-5400000">
              <a:off x="1198" y="2325"/>
              <a:ext cx="473" cy="299"/>
            </a:xfrm>
            <a:prstGeom prst="curvedConnector2">
              <a:avLst/>
            </a:prstGeom>
            <a:noFill/>
            <a:ln w="5715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grpSp>
        <p:nvGrpSpPr>
          <p:cNvPr id="12" name="Group 33">
            <a:extLst>
              <a:ext uri="{FF2B5EF4-FFF2-40B4-BE49-F238E27FC236}">
                <a16:creationId xmlns:a16="http://schemas.microsoft.com/office/drawing/2014/main" id="{401CFD5B-FB61-4ADC-BC07-641969123532}"/>
              </a:ext>
            </a:extLst>
          </p:cNvPr>
          <p:cNvGrpSpPr>
            <a:grpSpLocks/>
          </p:cNvGrpSpPr>
          <p:nvPr/>
        </p:nvGrpSpPr>
        <p:grpSpPr bwMode="auto">
          <a:xfrm>
            <a:off x="3563938" y="3505200"/>
            <a:ext cx="3903662" cy="1716088"/>
            <a:chOff x="1285" y="2208"/>
            <a:chExt cx="2459" cy="1081"/>
          </a:xfrm>
        </p:grpSpPr>
        <p:grpSp>
          <p:nvGrpSpPr>
            <p:cNvPr id="108555" name="Group 34">
              <a:extLst>
                <a:ext uri="{FF2B5EF4-FFF2-40B4-BE49-F238E27FC236}">
                  <a16:creationId xmlns:a16="http://schemas.microsoft.com/office/drawing/2014/main" id="{274A9552-AC72-4877-AF5C-3F536F5D17D1}"/>
                </a:ext>
              </a:extLst>
            </p:cNvPr>
            <p:cNvGrpSpPr>
              <a:grpSpLocks/>
            </p:cNvGrpSpPr>
            <p:nvPr/>
          </p:nvGrpSpPr>
          <p:grpSpPr bwMode="auto">
            <a:xfrm>
              <a:off x="2496" y="2592"/>
              <a:ext cx="720" cy="528"/>
              <a:chOff x="2640" y="2352"/>
              <a:chExt cx="720" cy="528"/>
            </a:xfrm>
          </p:grpSpPr>
          <p:sp>
            <p:nvSpPr>
              <p:cNvPr id="117774" name="Oval 35">
                <a:extLst>
                  <a:ext uri="{FF2B5EF4-FFF2-40B4-BE49-F238E27FC236}">
                    <a16:creationId xmlns:a16="http://schemas.microsoft.com/office/drawing/2014/main" id="{AFBBF510-66A4-4A5E-9065-8CDEB24976E0}"/>
                  </a:ext>
                </a:extLst>
              </p:cNvPr>
              <p:cNvSpPr>
                <a:spLocks noChangeArrowheads="1"/>
              </p:cNvSpPr>
              <p:nvPr/>
            </p:nvSpPr>
            <p:spPr bwMode="auto">
              <a:xfrm>
                <a:off x="2640" y="2352"/>
                <a:ext cx="720" cy="528"/>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defRPr/>
                </a:pPr>
                <a:endParaRPr lang="en-US" altLang="en-US" sz="2400">
                  <a:solidFill>
                    <a:srgbClr val="EAEAEA"/>
                  </a:solidFill>
                  <a:latin typeface="Times" panose="02020603050405020304" pitchFamily="18" charset="0"/>
                  <a:cs typeface="Times New Roman" panose="02020603050405020304" pitchFamily="18" charset="0"/>
                </a:endParaRPr>
              </a:p>
            </p:txBody>
          </p:sp>
          <p:sp>
            <p:nvSpPr>
              <p:cNvPr id="1201188" name="Text Box 36">
                <a:extLst>
                  <a:ext uri="{FF2B5EF4-FFF2-40B4-BE49-F238E27FC236}">
                    <a16:creationId xmlns:a16="http://schemas.microsoft.com/office/drawing/2014/main" id="{1AA0D3E6-5F86-4244-B4E9-365179D4D8F8}"/>
                  </a:ext>
                </a:extLst>
              </p:cNvPr>
              <p:cNvSpPr txBox="1">
                <a:spLocks noChangeArrowheads="1"/>
              </p:cNvSpPr>
              <p:nvPr/>
            </p:nvSpPr>
            <p:spPr bwMode="auto">
              <a:xfrm>
                <a:off x="2640" y="2400"/>
                <a:ext cx="720" cy="444"/>
              </a:xfrm>
              <a:prstGeom prst="rect">
                <a:avLst/>
              </a:prstGeom>
              <a:noFill/>
              <a:ln w="12700" cap="sq">
                <a:noFill/>
                <a:miter lim="800000"/>
                <a:headEnd type="none" w="sm" len="sm"/>
                <a:tailEnd type="none" w="sm" len="sm"/>
              </a:ln>
              <a:effectLst/>
            </p:spPr>
            <p:txBody>
              <a:bodyPr>
                <a:spAutoFit/>
              </a:bodyPr>
              <a:lstStyle/>
              <a:p>
                <a:pPr algn="ctr" eaLnBrk="0" fontAlgn="base" hangingPunct="0">
                  <a:spcBef>
                    <a:spcPct val="50000"/>
                  </a:spcBef>
                  <a:spcAft>
                    <a:spcPct val="0"/>
                  </a:spcAft>
                  <a:defRPr/>
                </a:pPr>
                <a:r>
                  <a:rPr lang="en-US" sz="2000">
                    <a:solidFill>
                      <a:srgbClr val="000000"/>
                    </a:solidFill>
                    <a:latin typeface="Tahoma" pitchFamily="34" charset="0"/>
                    <a:cs typeface="Times New Roman" panose="02020603050405020304" pitchFamily="18" charset="0"/>
                  </a:rPr>
                  <a:t>Mental Models</a:t>
                </a: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p:txBody>
          </p:sp>
        </p:grpSp>
        <p:sp>
          <p:nvSpPr>
            <p:cNvPr id="1201189" name="Text Box 37">
              <a:extLst>
                <a:ext uri="{FF2B5EF4-FFF2-40B4-BE49-F238E27FC236}">
                  <a16:creationId xmlns:a16="http://schemas.microsoft.com/office/drawing/2014/main" id="{A2614F5B-3513-4F20-92EE-F15DF0037000}"/>
                </a:ext>
              </a:extLst>
            </p:cNvPr>
            <p:cNvSpPr txBox="1">
              <a:spLocks noChangeArrowheads="1"/>
            </p:cNvSpPr>
            <p:nvPr/>
          </p:nvSpPr>
          <p:spPr bwMode="auto">
            <a:xfrm>
              <a:off x="2832" y="2208"/>
              <a:ext cx="912" cy="251"/>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000">
                  <a:solidFill>
                    <a:srgbClr val="EAEAEA"/>
                  </a:solidFill>
                  <a:effectLst>
                    <a:outerShdw blurRad="38100" dist="38100" dir="2700000" algn="tl">
                      <a:srgbClr val="000000"/>
                    </a:outerShdw>
                  </a:effectLst>
                  <a:latin typeface="Tahoma" pitchFamily="34" charset="0"/>
                  <a:cs typeface="Times New Roman" panose="02020603050405020304" pitchFamily="18" charset="0"/>
                </a:rPr>
                <a:t>using your</a:t>
              </a: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p:txBody>
        </p:sp>
        <p:cxnSp>
          <p:nvCxnSpPr>
            <p:cNvPr id="108557" name="AutoShape 38">
              <a:extLst>
                <a:ext uri="{FF2B5EF4-FFF2-40B4-BE49-F238E27FC236}">
                  <a16:creationId xmlns:a16="http://schemas.microsoft.com/office/drawing/2014/main" id="{2EBDE30E-1F5F-4B32-97CE-CB6935D56342}"/>
                </a:ext>
              </a:extLst>
            </p:cNvPr>
            <p:cNvCxnSpPr>
              <a:cxnSpLocks noChangeShapeType="1"/>
              <a:stCxn id="117774" idx="4"/>
              <a:endCxn id="117791" idx="5"/>
            </p:cNvCxnSpPr>
            <p:nvPr/>
          </p:nvCxnSpPr>
          <p:spPr bwMode="auto">
            <a:xfrm rot="5400000">
              <a:off x="1986" y="2419"/>
              <a:ext cx="169" cy="1571"/>
            </a:xfrm>
            <a:prstGeom prst="curvedConnector3">
              <a:avLst>
                <a:gd name="adj1" fmla="val 255620"/>
              </a:avLst>
            </a:prstGeom>
            <a:noFill/>
            <a:ln w="5715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cxnSp>
          <p:nvCxnSpPr>
            <p:cNvPr id="108558" name="AutoShape 39">
              <a:extLst>
                <a:ext uri="{FF2B5EF4-FFF2-40B4-BE49-F238E27FC236}">
                  <a16:creationId xmlns:a16="http://schemas.microsoft.com/office/drawing/2014/main" id="{2CF884E3-3C31-4BEF-8C3E-80122720F4F1}"/>
                </a:ext>
              </a:extLst>
            </p:cNvPr>
            <p:cNvCxnSpPr>
              <a:cxnSpLocks noChangeShapeType="1"/>
              <a:stCxn id="1201182" idx="3"/>
              <a:endCxn id="117774" idx="0"/>
            </p:cNvCxnSpPr>
            <p:nvPr/>
          </p:nvCxnSpPr>
          <p:spPr bwMode="auto">
            <a:xfrm>
              <a:off x="2496" y="2238"/>
              <a:ext cx="360" cy="354"/>
            </a:xfrm>
            <a:prstGeom prst="curvedConnector2">
              <a:avLst/>
            </a:prstGeom>
            <a:noFill/>
            <a:ln w="5715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sp>
        <p:nvSpPr>
          <p:cNvPr id="4" name="Footer Placeholder 3">
            <a:extLst>
              <a:ext uri="{FF2B5EF4-FFF2-40B4-BE49-F238E27FC236}">
                <a16:creationId xmlns:a16="http://schemas.microsoft.com/office/drawing/2014/main" id="{54FDB9C6-11DB-4921-A229-D50CE496DA80}"/>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Left)">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9"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443" name="BR BC side Frame 1.avi">
            <a:hlinkClick r:id="" action="ppaction://media"/>
            <a:extLst>
              <a:ext uri="{FF2B5EF4-FFF2-40B4-BE49-F238E27FC236}">
                <a16:creationId xmlns:a16="http://schemas.microsoft.com/office/drawing/2014/main" id="{A9D818C3-1655-48EC-AAB5-667AAFFD1558}"/>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057400" y="2286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A6ED51F-3CAC-4F3F-AD19-E1E4A8E4B8B3}"/>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400" fill="hold"/>
                                        <p:tgtEl>
                                          <p:spTgt spid="12134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213443"/>
                </p:tgtEl>
              </p:cMediaNode>
            </p:video>
            <p:seq concurrent="1" nextAc="seek">
              <p:cTn id="8" restart="whenNotActive" fill="hold" evtFilter="cancelBubble" nodeType="interactiveSeq">
                <p:stCondLst>
                  <p:cond evt="onClick" delay="0">
                    <p:tgtEl>
                      <p:spTgt spid="121344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13443"/>
                                        </p:tgtEl>
                                      </p:cBhvr>
                                    </p:cmd>
                                  </p:childTnLst>
                                </p:cTn>
                              </p:par>
                            </p:childTnLst>
                          </p:cTn>
                        </p:par>
                      </p:childTnLst>
                    </p:cTn>
                  </p:par>
                </p:childTnLst>
              </p:cTn>
              <p:nextCondLst>
                <p:cond evt="onClick" delay="0">
                  <p:tgtEl>
                    <p:spTgt spid="1213443"/>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5491" name="BR A side 2 Frame 1.avi">
            <a:hlinkClick r:id="" action="ppaction://media"/>
            <a:extLst>
              <a:ext uri="{FF2B5EF4-FFF2-40B4-BE49-F238E27FC236}">
                <a16:creationId xmlns:a16="http://schemas.microsoft.com/office/drawing/2014/main" id="{FF623A4A-031C-40A4-808E-E82D43409184}"/>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981200" y="228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73B14C9-C191-430F-9012-21787B3F2B6E}"/>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00" fill="hold"/>
                                        <p:tgtEl>
                                          <p:spTgt spid="12154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215491"/>
                </p:tgtEl>
              </p:cMediaNode>
            </p:video>
            <p:seq concurrent="1" nextAc="seek">
              <p:cTn id="8" restart="whenNotActive" fill="hold" evtFilter="cancelBubble" nodeType="interactiveSeq">
                <p:stCondLst>
                  <p:cond evt="onClick" delay="0">
                    <p:tgtEl>
                      <p:spTgt spid="121549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15491"/>
                                        </p:tgtEl>
                                      </p:cBhvr>
                                    </p:cmd>
                                  </p:childTnLst>
                                </p:cTn>
                              </p:par>
                            </p:childTnLst>
                          </p:cTn>
                        </p:par>
                      </p:childTnLst>
                    </p:cTn>
                  </p:par>
                </p:childTnLst>
              </p:cTn>
              <p:nextCondLst>
                <p:cond evt="onClick" delay="0">
                  <p:tgtEl>
                    <p:spTgt spid="1215491"/>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a:extLst>
              <a:ext uri="{FF2B5EF4-FFF2-40B4-BE49-F238E27FC236}">
                <a16:creationId xmlns:a16="http://schemas.microsoft.com/office/drawing/2014/main" id="{12904030-7AB5-4EF7-8E35-E86E4D09B61E}"/>
              </a:ext>
            </a:extLst>
          </p:cNvPr>
          <p:cNvSpPr>
            <a:spLocks noGrp="1" noChangeArrowheads="1"/>
          </p:cNvSpPr>
          <p:nvPr>
            <p:ph type="title"/>
          </p:nvPr>
        </p:nvSpPr>
        <p:spPr>
          <a:xfrm>
            <a:off x="1676400" y="152400"/>
            <a:ext cx="8839200" cy="838200"/>
          </a:xfrm>
        </p:spPr>
        <p:txBody>
          <a:bodyPr/>
          <a:lstStyle/>
          <a:p>
            <a:pPr eaLnBrk="1" hangingPunct="1">
              <a:defRPr/>
            </a:pPr>
            <a:r>
              <a:rPr lang="en-US"/>
              <a:t>Intuition and Mental Models</a:t>
            </a:r>
          </a:p>
        </p:txBody>
      </p:sp>
      <p:pic>
        <p:nvPicPr>
          <p:cNvPr id="114691" name="Picture 3" descr="Intuition at Work">
            <a:extLst>
              <a:ext uri="{FF2B5EF4-FFF2-40B4-BE49-F238E27FC236}">
                <a16:creationId xmlns:a16="http://schemas.microsoft.com/office/drawing/2014/main" id="{603F8F93-7423-4DAD-A2F1-FE5A3C0A8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28600"/>
            <a:ext cx="1816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76" name="Text Box 4">
            <a:extLst>
              <a:ext uri="{FF2B5EF4-FFF2-40B4-BE49-F238E27FC236}">
                <a16:creationId xmlns:a16="http://schemas.microsoft.com/office/drawing/2014/main" id="{2C1C46C9-B170-4081-AE0E-F4964DA54C6E}"/>
              </a:ext>
            </a:extLst>
          </p:cNvPr>
          <p:cNvSpPr txBox="1">
            <a:spLocks noChangeArrowheads="1"/>
          </p:cNvSpPr>
          <p:nvPr/>
        </p:nvSpPr>
        <p:spPr bwMode="auto">
          <a:xfrm>
            <a:off x="1676400" y="1484314"/>
            <a:ext cx="8305800" cy="5221287"/>
          </a:xfrm>
          <a:prstGeom prst="rect">
            <a:avLst/>
          </a:prstGeom>
          <a:noFill/>
          <a:ln w="12700" cap="sq">
            <a:noFill/>
            <a:miter lim="800000"/>
            <a:headEnd type="none" w="sm" len="sm"/>
            <a:tailEnd type="none" w="sm" len="sm"/>
          </a:ln>
          <a:effectLst/>
        </p:spPr>
        <p:txBody>
          <a:bodyPr>
            <a:spAutoFit/>
          </a:bodyPr>
          <a:lstStyle/>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People deduce, believe, that a conclusion:</a:t>
            </a:r>
          </a:p>
          <a:p>
            <a:pPr eaLnBrk="0" fontAlgn="base" hangingPunct="0">
              <a:spcBef>
                <a:spcPct val="50000"/>
              </a:spcBef>
              <a:spcAft>
                <a:spcPct val="0"/>
              </a:spcAft>
              <a:defRPr/>
            </a:pP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Must be true, if it holds in all of their models</a:t>
            </a:r>
          </a:p>
          <a:p>
            <a:pPr eaLnBrk="0" fontAlgn="base" hangingPunct="0">
              <a:spcBef>
                <a:spcPct val="50000"/>
              </a:spcBef>
              <a:spcAft>
                <a:spcPct val="0"/>
              </a:spcAft>
              <a:defRPr/>
            </a:pP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Likely to be true, if it holds in most of their models 	</a:t>
            </a:r>
          </a:p>
          <a:p>
            <a:pPr eaLnBrk="0" fontAlgn="base" hangingPunct="0">
              <a:spcBef>
                <a:spcPct val="50000"/>
              </a:spcBef>
              <a:spcAft>
                <a:spcPct val="0"/>
              </a:spcAft>
              <a:defRPr/>
            </a:pPr>
            <a:r>
              <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rPr>
              <a:t>May be true, if it holds up in at least one of their models  </a:t>
            </a:r>
          </a:p>
          <a:p>
            <a:pPr eaLnBrk="0" fontAlgn="base" hangingPunct="0">
              <a:spcBef>
                <a:spcPct val="50000"/>
              </a:spcBef>
              <a:spcAft>
                <a:spcPct val="0"/>
              </a:spcAft>
              <a:defRPr/>
            </a:pPr>
            <a:endParaRPr lang="en-US" sz="2800">
              <a:solidFill>
                <a:srgbClr val="EAEAEA"/>
              </a:solidFill>
              <a:effectLst>
                <a:outerShdw blurRad="38100" dist="38100" dir="2700000" algn="tl">
                  <a:srgbClr val="000000"/>
                </a:outerShdw>
              </a:effectLst>
              <a:latin typeface="Tahoma"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9E56806B-EA47-4DCF-A613-EAC7723426AC}"/>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a:extLst>
              <a:ext uri="{FF2B5EF4-FFF2-40B4-BE49-F238E27FC236}">
                <a16:creationId xmlns:a16="http://schemas.microsoft.com/office/drawing/2014/main" id="{911E5F88-3B48-4F9C-BEE4-F251F840DE1B}"/>
              </a:ext>
            </a:extLst>
          </p:cNvPr>
          <p:cNvSpPr>
            <a:spLocks noGrp="1" noChangeArrowheads="1"/>
          </p:cNvSpPr>
          <p:nvPr>
            <p:ph type="title"/>
          </p:nvPr>
        </p:nvSpPr>
        <p:spPr>
          <a:xfrm>
            <a:off x="1905000" y="228600"/>
            <a:ext cx="7772400" cy="838200"/>
          </a:xfrm>
        </p:spPr>
        <p:txBody>
          <a:bodyPr/>
          <a:lstStyle/>
          <a:p>
            <a:pPr eaLnBrk="1" hangingPunct="1">
              <a:defRPr/>
            </a:pPr>
            <a:r>
              <a:rPr lang="en-US"/>
              <a:t>Mental Models</a:t>
            </a:r>
          </a:p>
        </p:txBody>
      </p:sp>
      <p:sp>
        <p:nvSpPr>
          <p:cNvPr id="1233923" name="Rectangle 3">
            <a:extLst>
              <a:ext uri="{FF2B5EF4-FFF2-40B4-BE49-F238E27FC236}">
                <a16:creationId xmlns:a16="http://schemas.microsoft.com/office/drawing/2014/main" id="{B8E70955-B902-4FD1-B3B8-C357A87ADCF0}"/>
              </a:ext>
            </a:extLst>
          </p:cNvPr>
          <p:cNvSpPr>
            <a:spLocks noGrp="1" noChangeArrowheads="1"/>
          </p:cNvSpPr>
          <p:nvPr>
            <p:ph type="body" idx="1"/>
          </p:nvPr>
        </p:nvSpPr>
        <p:spPr>
          <a:xfrm>
            <a:off x="1676400" y="1143000"/>
            <a:ext cx="8763000" cy="5562600"/>
          </a:xfrm>
        </p:spPr>
        <p:txBody>
          <a:bodyPr/>
          <a:lstStyle/>
          <a:p>
            <a:pPr eaLnBrk="1" hangingPunct="1">
              <a:defRPr/>
            </a:pPr>
            <a:r>
              <a:rPr lang="en-US" sz="3600"/>
              <a:t>Derived from experience</a:t>
            </a:r>
          </a:p>
          <a:p>
            <a:pPr eaLnBrk="1" hangingPunct="1">
              <a:defRPr/>
            </a:pPr>
            <a:r>
              <a:rPr lang="en-US" sz="3600"/>
              <a:t>Can be misapplied</a:t>
            </a:r>
          </a:p>
          <a:p>
            <a:pPr eaLnBrk="1" hangingPunct="1">
              <a:defRPr/>
            </a:pPr>
            <a:r>
              <a:rPr lang="en-US" sz="3600"/>
              <a:t>Represents one possibility </a:t>
            </a:r>
          </a:p>
          <a:p>
            <a:pPr eaLnBrk="1" hangingPunct="1">
              <a:defRPr/>
            </a:pPr>
            <a:r>
              <a:rPr lang="en-US" sz="3600"/>
              <a:t>Captures what is common  </a:t>
            </a:r>
          </a:p>
          <a:p>
            <a:pPr eaLnBrk="1" hangingPunct="1">
              <a:defRPr/>
            </a:pPr>
            <a:r>
              <a:rPr lang="en-US" sz="3600"/>
              <a:t>Represent explicitly what is true, but not what is false </a:t>
            </a:r>
          </a:p>
        </p:txBody>
      </p:sp>
      <p:pic>
        <p:nvPicPr>
          <p:cNvPr id="116740" name="Picture 4" descr="DSC_0066">
            <a:extLst>
              <a:ext uri="{FF2B5EF4-FFF2-40B4-BE49-F238E27FC236}">
                <a16:creationId xmlns:a16="http://schemas.microsoft.com/office/drawing/2014/main" id="{2C579A19-A072-422B-A068-0863AFA19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429126"/>
            <a:ext cx="3657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EFEC5AF-3700-4BEC-B5CC-030E4594B366}"/>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30BE0-5D15-4E0F-8543-EC8A40D65704}"/>
              </a:ext>
            </a:extLst>
          </p:cNvPr>
          <p:cNvSpPr>
            <a:spLocks noGrp="1"/>
          </p:cNvSpPr>
          <p:nvPr>
            <p:ph type="title"/>
          </p:nvPr>
        </p:nvSpPr>
        <p:spPr/>
        <p:txBody>
          <a:bodyPr/>
          <a:lstStyle/>
          <a:p>
            <a:r>
              <a:rPr lang="en-US" dirty="0"/>
              <a:t>Individual and Organizational Elements</a:t>
            </a:r>
          </a:p>
        </p:txBody>
      </p:sp>
      <p:sp>
        <p:nvSpPr>
          <p:cNvPr id="3" name="Text Placeholder 2">
            <a:extLst>
              <a:ext uri="{FF2B5EF4-FFF2-40B4-BE49-F238E27FC236}">
                <a16:creationId xmlns:a16="http://schemas.microsoft.com/office/drawing/2014/main" id="{95B2C9FC-A5B8-4B63-B86F-6D9FC841C49F}"/>
              </a:ext>
            </a:extLst>
          </p:cNvPr>
          <p:cNvSpPr>
            <a:spLocks noGrp="1"/>
          </p:cNvSpPr>
          <p:nvPr>
            <p:ph type="body" idx="1"/>
          </p:nvPr>
        </p:nvSpPr>
        <p:spPr/>
        <p:txBody>
          <a:bodyPr/>
          <a:lstStyle/>
          <a:p>
            <a:r>
              <a:rPr lang="en-US" sz="4000" b="0" dirty="0">
                <a:effectLst/>
              </a:rPr>
              <a:t>Moral Purpose </a:t>
            </a:r>
          </a:p>
        </p:txBody>
      </p:sp>
      <p:sp>
        <p:nvSpPr>
          <p:cNvPr id="4" name="Content Placeholder 3">
            <a:extLst>
              <a:ext uri="{FF2B5EF4-FFF2-40B4-BE49-F238E27FC236}">
                <a16:creationId xmlns:a16="http://schemas.microsoft.com/office/drawing/2014/main" id="{96386238-D36E-44C9-9A0F-C74DFBD93C91}"/>
              </a:ext>
            </a:extLst>
          </p:cNvPr>
          <p:cNvSpPr>
            <a:spLocks noGrp="1"/>
          </p:cNvSpPr>
          <p:nvPr>
            <p:ph sz="half" idx="2"/>
          </p:nvPr>
        </p:nvSpPr>
        <p:spPr/>
        <p:txBody>
          <a:bodyPr/>
          <a:lstStyle/>
          <a:p>
            <a:r>
              <a:rPr lang="en-US" dirty="0"/>
              <a:t>Individual</a:t>
            </a:r>
          </a:p>
          <a:p>
            <a:r>
              <a:rPr lang="en-US" dirty="0"/>
              <a:t>Collective </a:t>
            </a:r>
          </a:p>
        </p:txBody>
      </p:sp>
      <p:sp>
        <p:nvSpPr>
          <p:cNvPr id="8" name="Text Placeholder 7">
            <a:extLst>
              <a:ext uri="{FF2B5EF4-FFF2-40B4-BE49-F238E27FC236}">
                <a16:creationId xmlns:a16="http://schemas.microsoft.com/office/drawing/2014/main" id="{11DB3713-8DC8-47D4-A3F5-07B98FD58653}"/>
              </a:ext>
            </a:extLst>
          </p:cNvPr>
          <p:cNvSpPr>
            <a:spLocks noGrp="1"/>
          </p:cNvSpPr>
          <p:nvPr>
            <p:ph type="body" sz="quarter" idx="3"/>
          </p:nvPr>
        </p:nvSpPr>
        <p:spPr/>
        <p:txBody>
          <a:bodyPr/>
          <a:lstStyle/>
          <a:p>
            <a:r>
              <a:rPr lang="en-US" sz="4000" b="0" dirty="0">
                <a:effectLst/>
              </a:rPr>
              <a:t>Capacity</a:t>
            </a:r>
          </a:p>
        </p:txBody>
      </p:sp>
      <p:sp>
        <p:nvSpPr>
          <p:cNvPr id="9" name="Content Placeholder 8">
            <a:extLst>
              <a:ext uri="{FF2B5EF4-FFF2-40B4-BE49-F238E27FC236}">
                <a16:creationId xmlns:a16="http://schemas.microsoft.com/office/drawing/2014/main" id="{9E5CB969-D123-41CA-AA3E-65656A708F5E}"/>
              </a:ext>
            </a:extLst>
          </p:cNvPr>
          <p:cNvSpPr>
            <a:spLocks noGrp="1"/>
          </p:cNvSpPr>
          <p:nvPr>
            <p:ph sz="quarter" idx="4"/>
          </p:nvPr>
        </p:nvSpPr>
        <p:spPr/>
        <p:txBody>
          <a:bodyPr/>
          <a:lstStyle/>
          <a:p>
            <a:r>
              <a:rPr lang="en-US" dirty="0"/>
              <a:t>Individual </a:t>
            </a:r>
          </a:p>
          <a:p>
            <a:r>
              <a:rPr lang="en-US" dirty="0"/>
              <a:t>Collective </a:t>
            </a:r>
          </a:p>
        </p:txBody>
      </p:sp>
    </p:spTree>
    <p:extLst>
      <p:ext uri="{BB962C8B-B14F-4D97-AF65-F5344CB8AC3E}">
        <p14:creationId xmlns:p14="http://schemas.microsoft.com/office/powerpoint/2010/main" val="403313764"/>
      </p:ext>
    </p:extLst>
  </p:cSld>
  <p:clrMapOvr>
    <a:masterClrMapping/>
  </p:clrMapOvr>
  <p:transition spd="med">
    <p:cover dir="rd"/>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2">
            <a:extLst>
              <a:ext uri="{FF2B5EF4-FFF2-40B4-BE49-F238E27FC236}">
                <a16:creationId xmlns:a16="http://schemas.microsoft.com/office/drawing/2014/main" id="{76D03B04-BFE4-4999-B3E4-14F36FD38918}"/>
              </a:ext>
            </a:extLst>
          </p:cNvPr>
          <p:cNvSpPr>
            <a:spLocks noGrp="1" noChangeArrowheads="1"/>
          </p:cNvSpPr>
          <p:nvPr>
            <p:ph type="title"/>
          </p:nvPr>
        </p:nvSpPr>
        <p:spPr/>
        <p:txBody>
          <a:bodyPr/>
          <a:lstStyle/>
          <a:p>
            <a:pPr eaLnBrk="1" hangingPunct="1">
              <a:defRPr/>
            </a:pPr>
            <a:r>
              <a:rPr lang="en-US"/>
              <a:t>Cognitive Bias</a:t>
            </a:r>
          </a:p>
        </p:txBody>
      </p:sp>
      <p:sp>
        <p:nvSpPr>
          <p:cNvPr id="1277955" name="Text Box 3">
            <a:extLst>
              <a:ext uri="{FF2B5EF4-FFF2-40B4-BE49-F238E27FC236}">
                <a16:creationId xmlns:a16="http://schemas.microsoft.com/office/drawing/2014/main" id="{BC4BE578-CB15-445E-8CF4-09DB34EF60B1}"/>
              </a:ext>
            </a:extLst>
          </p:cNvPr>
          <p:cNvSpPr txBox="1">
            <a:spLocks noChangeArrowheads="1"/>
          </p:cNvSpPr>
          <p:nvPr/>
        </p:nvSpPr>
        <p:spPr bwMode="auto">
          <a:xfrm>
            <a:off x="1981200" y="1722438"/>
            <a:ext cx="8458200" cy="254476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3200" i="1">
                <a:solidFill>
                  <a:srgbClr val="EAEAEA"/>
                </a:solidFill>
                <a:effectLst>
                  <a:outerShdw blurRad="38100" dist="38100" dir="2700000" algn="tl">
                    <a:srgbClr val="000000"/>
                  </a:outerShdw>
                </a:effectLst>
                <a:latin typeface="Tahoma" pitchFamily="34" charset="0"/>
                <a:cs typeface="Times New Roman" panose="02020603050405020304" pitchFamily="18" charset="0"/>
              </a:rPr>
              <a:t>According to Dr. Dutch Leonard, Cognitive Bias defines the reason why that sometimes under pressure we believe “what we’re doing is going to somehow work, when all indications are that it is not”</a:t>
            </a:r>
          </a:p>
        </p:txBody>
      </p:sp>
      <p:sp>
        <p:nvSpPr>
          <p:cNvPr id="2" name="Footer Placeholder 1">
            <a:extLst>
              <a:ext uri="{FF2B5EF4-FFF2-40B4-BE49-F238E27FC236}">
                <a16:creationId xmlns:a16="http://schemas.microsoft.com/office/drawing/2014/main" id="{772AC467-A8C1-4FB7-9186-88E0861CD992}"/>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02" name="Rectangle 2">
            <a:extLst>
              <a:ext uri="{FF2B5EF4-FFF2-40B4-BE49-F238E27FC236}">
                <a16:creationId xmlns:a16="http://schemas.microsoft.com/office/drawing/2014/main" id="{4F747651-0E7B-4EB1-B037-820C5FE0F27D}"/>
              </a:ext>
            </a:extLst>
          </p:cNvPr>
          <p:cNvSpPr>
            <a:spLocks noGrp="1" noChangeArrowheads="1"/>
          </p:cNvSpPr>
          <p:nvPr>
            <p:ph type="title"/>
          </p:nvPr>
        </p:nvSpPr>
        <p:spPr>
          <a:xfrm>
            <a:off x="1676400" y="304800"/>
            <a:ext cx="8763000" cy="914400"/>
          </a:xfrm>
        </p:spPr>
        <p:txBody>
          <a:bodyPr/>
          <a:lstStyle/>
          <a:p>
            <a:pPr eaLnBrk="1" hangingPunct="1">
              <a:defRPr/>
            </a:pPr>
            <a:r>
              <a:rPr lang="en-US" sz="3600"/>
              <a:t>Human Biases During Decision Making</a:t>
            </a:r>
            <a:r>
              <a:rPr lang="en-US" sz="4000"/>
              <a:t> </a:t>
            </a:r>
          </a:p>
        </p:txBody>
      </p:sp>
      <p:sp>
        <p:nvSpPr>
          <p:cNvPr id="1280003" name="Rectangle 3">
            <a:extLst>
              <a:ext uri="{FF2B5EF4-FFF2-40B4-BE49-F238E27FC236}">
                <a16:creationId xmlns:a16="http://schemas.microsoft.com/office/drawing/2014/main" id="{E0D7441D-2DB3-4567-B0C3-3C70150AAF33}"/>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t>Desire for self-fulfilling prophecies</a:t>
            </a:r>
            <a:r>
              <a:rPr lang="en-US" b="1"/>
              <a:t> </a:t>
            </a:r>
            <a:endParaRPr lang="en-US"/>
          </a:p>
          <a:p>
            <a:pPr lvl="1" eaLnBrk="1" hangingPunct="1">
              <a:buFont typeface="Wingdings" panose="05000000000000000000" pitchFamily="2" charset="2"/>
              <a:buNone/>
              <a:defRPr/>
            </a:pPr>
            <a:r>
              <a:rPr lang="en-US"/>
              <a:t>	Person values a certain outcome or conclusion and acquires and analyzes only information that supports it</a:t>
            </a:r>
          </a:p>
          <a:p>
            <a:pPr eaLnBrk="1" hangingPunct="1">
              <a:buFont typeface="Wingdings" panose="05000000000000000000" pitchFamily="2" charset="2"/>
              <a:buNone/>
              <a:defRPr/>
            </a:pPr>
            <a:r>
              <a:rPr lang="en-US"/>
              <a:t>Expectations </a:t>
            </a:r>
          </a:p>
          <a:p>
            <a:pPr lvl="1" eaLnBrk="1" hangingPunct="1">
              <a:buFont typeface="Wingdings" panose="05000000000000000000" pitchFamily="2" charset="2"/>
              <a:buNone/>
              <a:defRPr/>
            </a:pPr>
            <a:r>
              <a:rPr lang="en-US"/>
              <a:t>	People place more weight on information that confirms what they expect than information that contradicts it</a:t>
            </a:r>
          </a:p>
        </p:txBody>
      </p:sp>
      <p:sp>
        <p:nvSpPr>
          <p:cNvPr id="2" name="Footer Placeholder 1">
            <a:extLst>
              <a:ext uri="{FF2B5EF4-FFF2-40B4-BE49-F238E27FC236}">
                <a16:creationId xmlns:a16="http://schemas.microsoft.com/office/drawing/2014/main" id="{6D40F70F-C767-4C97-B4AB-36238AEDEF7D}"/>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0003">
                                            <p:txEl>
                                              <p:pRg st="0" end="0"/>
                                            </p:txEl>
                                          </p:spTgt>
                                        </p:tgtEl>
                                        <p:attrNameLst>
                                          <p:attrName>style.visibility</p:attrName>
                                        </p:attrNameLst>
                                      </p:cBhvr>
                                      <p:to>
                                        <p:strVal val="visible"/>
                                      </p:to>
                                    </p:set>
                                    <p:animEffect transition="in" filter="wipe(left)">
                                      <p:cBhvr>
                                        <p:cTn id="7" dur="500"/>
                                        <p:tgtEl>
                                          <p:spTgt spid="128000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80003">
                                            <p:txEl>
                                              <p:pRg st="1" end="1"/>
                                            </p:txEl>
                                          </p:spTgt>
                                        </p:tgtEl>
                                        <p:attrNameLst>
                                          <p:attrName>style.visibility</p:attrName>
                                        </p:attrNameLst>
                                      </p:cBhvr>
                                      <p:to>
                                        <p:strVal val="visible"/>
                                      </p:to>
                                    </p:set>
                                    <p:animEffect transition="in" filter="wipe(left)">
                                      <p:cBhvr>
                                        <p:cTn id="10" dur="500"/>
                                        <p:tgtEl>
                                          <p:spTgt spid="128000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0003">
                                            <p:txEl>
                                              <p:pRg st="2" end="2"/>
                                            </p:txEl>
                                          </p:spTgt>
                                        </p:tgtEl>
                                        <p:attrNameLst>
                                          <p:attrName>style.visibility</p:attrName>
                                        </p:attrNameLst>
                                      </p:cBhvr>
                                      <p:to>
                                        <p:strVal val="visible"/>
                                      </p:to>
                                    </p:set>
                                    <p:animEffect transition="in" filter="wipe(left)">
                                      <p:cBhvr>
                                        <p:cTn id="15" dur="500"/>
                                        <p:tgtEl>
                                          <p:spTgt spid="128000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80003">
                                            <p:txEl>
                                              <p:pRg st="3" end="3"/>
                                            </p:txEl>
                                          </p:spTgt>
                                        </p:tgtEl>
                                        <p:attrNameLst>
                                          <p:attrName>style.visibility</p:attrName>
                                        </p:attrNameLst>
                                      </p:cBhvr>
                                      <p:to>
                                        <p:strVal val="visible"/>
                                      </p:to>
                                    </p:set>
                                    <p:animEffect transition="in" filter="wipe(left)">
                                      <p:cBhvr>
                                        <p:cTn id="18" dur="500"/>
                                        <p:tgtEl>
                                          <p:spTgt spid="12800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03"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2050" name="Rectangle 2">
            <a:extLst>
              <a:ext uri="{FF2B5EF4-FFF2-40B4-BE49-F238E27FC236}">
                <a16:creationId xmlns:a16="http://schemas.microsoft.com/office/drawing/2014/main" id="{A5DFB2DF-36D1-4615-B4FC-ED66084FA6FE}"/>
              </a:ext>
            </a:extLst>
          </p:cNvPr>
          <p:cNvSpPr>
            <a:spLocks noGrp="1" noChangeArrowheads="1"/>
          </p:cNvSpPr>
          <p:nvPr>
            <p:ph type="title"/>
          </p:nvPr>
        </p:nvSpPr>
        <p:spPr>
          <a:xfrm>
            <a:off x="1905000" y="304800"/>
            <a:ext cx="8534400" cy="914400"/>
          </a:xfrm>
        </p:spPr>
        <p:txBody>
          <a:bodyPr/>
          <a:lstStyle/>
          <a:p>
            <a:pPr eaLnBrk="1" hangingPunct="1">
              <a:defRPr/>
            </a:pPr>
            <a:r>
              <a:rPr lang="en-US" sz="3600"/>
              <a:t>Human Biases During Decision Making</a:t>
            </a:r>
            <a:r>
              <a:rPr lang="en-US" sz="4000"/>
              <a:t> </a:t>
            </a:r>
          </a:p>
        </p:txBody>
      </p:sp>
      <p:sp>
        <p:nvSpPr>
          <p:cNvPr id="1282051" name="Rectangle 3">
            <a:extLst>
              <a:ext uri="{FF2B5EF4-FFF2-40B4-BE49-F238E27FC236}">
                <a16:creationId xmlns:a16="http://schemas.microsoft.com/office/drawing/2014/main" id="{69905259-AE30-4187-98DF-28AF7A9B1ED1}"/>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t>Habit </a:t>
            </a:r>
          </a:p>
          <a:p>
            <a:pPr lvl="1" eaLnBrk="1" hangingPunct="1">
              <a:buFont typeface="Wingdings" panose="05000000000000000000" pitchFamily="2" charset="2"/>
              <a:buNone/>
              <a:defRPr/>
            </a:pPr>
            <a:r>
              <a:rPr lang="en-US"/>
              <a:t>	Familiarity with a particular rule for solving a problem results in its reuse (having a solution looking for a problem)</a:t>
            </a:r>
            <a:endParaRPr lang="en-US" b="1"/>
          </a:p>
          <a:p>
            <a:pPr eaLnBrk="1" hangingPunct="1">
              <a:spcBef>
                <a:spcPct val="0"/>
              </a:spcBef>
              <a:buClrTx/>
              <a:buSzTx/>
              <a:buFont typeface="Wingdings" panose="05000000000000000000" pitchFamily="2" charset="2"/>
              <a:buNone/>
              <a:defRPr/>
            </a:pPr>
            <a:r>
              <a:rPr lang="en-US"/>
              <a:t>Illusion of Control</a:t>
            </a:r>
            <a:r>
              <a:rPr lang="en-US" b="1"/>
              <a:t> </a:t>
            </a:r>
            <a:endParaRPr lang="en-US"/>
          </a:p>
          <a:p>
            <a:pPr lvl="1" eaLnBrk="1" hangingPunct="1">
              <a:spcBef>
                <a:spcPct val="0"/>
              </a:spcBef>
              <a:buClrTx/>
              <a:buFont typeface="Wingdings" panose="05000000000000000000" pitchFamily="2" charset="2"/>
              <a:buNone/>
              <a:defRPr/>
            </a:pPr>
            <a:r>
              <a:rPr lang="en-US"/>
              <a:t>	A good outcome in chance situations may have resulted from a poor decision the resulting feeling of control may not be reasonable</a:t>
            </a:r>
          </a:p>
        </p:txBody>
      </p:sp>
      <p:sp>
        <p:nvSpPr>
          <p:cNvPr id="2" name="Footer Placeholder 1">
            <a:extLst>
              <a:ext uri="{FF2B5EF4-FFF2-40B4-BE49-F238E27FC236}">
                <a16:creationId xmlns:a16="http://schemas.microsoft.com/office/drawing/2014/main" id="{09B2D64D-2C1A-4216-B0BE-68B638A43F8C}"/>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2051">
                                            <p:txEl>
                                              <p:pRg st="0" end="0"/>
                                            </p:txEl>
                                          </p:spTgt>
                                        </p:tgtEl>
                                        <p:attrNameLst>
                                          <p:attrName>style.visibility</p:attrName>
                                        </p:attrNameLst>
                                      </p:cBhvr>
                                      <p:to>
                                        <p:strVal val="visible"/>
                                      </p:to>
                                    </p:set>
                                    <p:animEffect transition="in" filter="wipe(left)">
                                      <p:cBhvr>
                                        <p:cTn id="7" dur="500"/>
                                        <p:tgtEl>
                                          <p:spTgt spid="12820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82051">
                                            <p:txEl>
                                              <p:pRg st="1" end="1"/>
                                            </p:txEl>
                                          </p:spTgt>
                                        </p:tgtEl>
                                        <p:attrNameLst>
                                          <p:attrName>style.visibility</p:attrName>
                                        </p:attrNameLst>
                                      </p:cBhvr>
                                      <p:to>
                                        <p:strVal val="visible"/>
                                      </p:to>
                                    </p:set>
                                    <p:animEffect transition="in" filter="wipe(left)">
                                      <p:cBhvr>
                                        <p:cTn id="10" dur="500"/>
                                        <p:tgtEl>
                                          <p:spTgt spid="128205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82051">
                                            <p:txEl>
                                              <p:pRg st="2" end="2"/>
                                            </p:txEl>
                                          </p:spTgt>
                                        </p:tgtEl>
                                        <p:attrNameLst>
                                          <p:attrName>style.visibility</p:attrName>
                                        </p:attrNameLst>
                                      </p:cBhvr>
                                      <p:to>
                                        <p:strVal val="visible"/>
                                      </p:to>
                                    </p:set>
                                    <p:animEffect transition="in" filter="wipe(left)">
                                      <p:cBhvr>
                                        <p:cTn id="15" dur="500"/>
                                        <p:tgtEl>
                                          <p:spTgt spid="1282051">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82051">
                                            <p:txEl>
                                              <p:pRg st="3" end="3"/>
                                            </p:txEl>
                                          </p:spTgt>
                                        </p:tgtEl>
                                        <p:attrNameLst>
                                          <p:attrName>style.visibility</p:attrName>
                                        </p:attrNameLst>
                                      </p:cBhvr>
                                      <p:to>
                                        <p:strVal val="visible"/>
                                      </p:to>
                                    </p:set>
                                    <p:animEffect transition="in" filter="wipe(left)">
                                      <p:cBhvr>
                                        <p:cTn id="18" dur="500"/>
                                        <p:tgtEl>
                                          <p:spTgt spid="1282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51"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Rectangle 2">
            <a:extLst>
              <a:ext uri="{FF2B5EF4-FFF2-40B4-BE49-F238E27FC236}">
                <a16:creationId xmlns:a16="http://schemas.microsoft.com/office/drawing/2014/main" id="{38CFB1BD-2CFB-46CA-8AC4-3D5566B0D235}"/>
              </a:ext>
            </a:extLst>
          </p:cNvPr>
          <p:cNvSpPr>
            <a:spLocks noGrp="1" noChangeArrowheads="1"/>
          </p:cNvSpPr>
          <p:nvPr>
            <p:ph type="title"/>
          </p:nvPr>
        </p:nvSpPr>
        <p:spPr/>
        <p:txBody>
          <a:bodyPr/>
          <a:lstStyle/>
          <a:p>
            <a:pPr eaLnBrk="1" hangingPunct="1">
              <a:defRPr/>
            </a:pPr>
            <a:r>
              <a:rPr lang="en-US"/>
              <a:t>Effects of Cognitive Biases </a:t>
            </a:r>
          </a:p>
        </p:txBody>
      </p:sp>
      <p:sp>
        <p:nvSpPr>
          <p:cNvPr id="1284099" name="Rectangle 3">
            <a:extLst>
              <a:ext uri="{FF2B5EF4-FFF2-40B4-BE49-F238E27FC236}">
                <a16:creationId xmlns:a16="http://schemas.microsoft.com/office/drawing/2014/main" id="{646F25E1-E346-4C1B-AF47-FCA3961FA423}"/>
              </a:ext>
            </a:extLst>
          </p:cNvPr>
          <p:cNvSpPr>
            <a:spLocks noGrp="1" noChangeArrowheads="1"/>
          </p:cNvSpPr>
          <p:nvPr>
            <p:ph type="body" idx="1"/>
          </p:nvPr>
        </p:nvSpPr>
        <p:spPr/>
        <p:txBody>
          <a:bodyPr/>
          <a:lstStyle/>
          <a:p>
            <a:pPr eaLnBrk="1" hangingPunct="1">
              <a:defRPr/>
            </a:pPr>
            <a:r>
              <a:rPr lang="en-US"/>
              <a:t>Failure to notice the current plan is not working</a:t>
            </a:r>
          </a:p>
          <a:p>
            <a:pPr eaLnBrk="1" hangingPunct="1">
              <a:defRPr/>
            </a:pPr>
            <a:r>
              <a:rPr lang="en-US"/>
              <a:t>Redoubling the effort instead of changing the plan</a:t>
            </a:r>
          </a:p>
          <a:p>
            <a:pPr eaLnBrk="1" hangingPunct="1">
              <a:defRPr/>
            </a:pPr>
            <a:r>
              <a:rPr lang="en-US"/>
              <a:t>Fixation on the the current plan</a:t>
            </a:r>
          </a:p>
          <a:p>
            <a:pPr eaLnBrk="1" hangingPunct="1">
              <a:defRPr/>
            </a:pPr>
            <a:r>
              <a:rPr lang="en-US"/>
              <a:t>Staying with the initial attack despite deteriorating conditions</a:t>
            </a:r>
          </a:p>
        </p:txBody>
      </p:sp>
      <p:sp>
        <p:nvSpPr>
          <p:cNvPr id="2" name="Footer Placeholder 1">
            <a:extLst>
              <a:ext uri="{FF2B5EF4-FFF2-40B4-BE49-F238E27FC236}">
                <a16:creationId xmlns:a16="http://schemas.microsoft.com/office/drawing/2014/main" id="{9DA404EF-7F2B-4496-9656-320613FA2580}"/>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0013">
            <a:extLst>
              <a:ext uri="{FF2B5EF4-FFF2-40B4-BE49-F238E27FC236}">
                <a16:creationId xmlns:a16="http://schemas.microsoft.com/office/drawing/2014/main" id="{F68EAE71-5866-41A0-9E7D-5B0A93656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195" name="Rectangle 3">
            <a:extLst>
              <a:ext uri="{FF2B5EF4-FFF2-40B4-BE49-F238E27FC236}">
                <a16:creationId xmlns:a16="http://schemas.microsoft.com/office/drawing/2014/main" id="{77D31BD4-ACE5-47DC-91F5-4315DF6F1D94}"/>
              </a:ext>
            </a:extLst>
          </p:cNvPr>
          <p:cNvSpPr>
            <a:spLocks noGrp="1" noChangeArrowheads="1"/>
          </p:cNvSpPr>
          <p:nvPr>
            <p:ph type="ctrTitle"/>
          </p:nvPr>
        </p:nvSpPr>
        <p:spPr>
          <a:xfrm>
            <a:off x="1752600" y="304800"/>
            <a:ext cx="8686800" cy="2057400"/>
          </a:xfrm>
        </p:spPr>
        <p:txBody>
          <a:bodyPr/>
          <a:lstStyle/>
          <a:p>
            <a:pPr algn="ctr">
              <a:defRPr/>
            </a:pPr>
            <a:r>
              <a:rPr lang="en-US"/>
              <a:t>Dynamic Complexity </a:t>
            </a:r>
            <a:br>
              <a:rPr lang="en-US"/>
            </a:br>
            <a:r>
              <a:rPr lang="en-US"/>
              <a:t>&amp; Decision Making </a:t>
            </a:r>
          </a:p>
        </p:txBody>
      </p:sp>
      <p:sp>
        <p:nvSpPr>
          <p:cNvPr id="2" name="Footer Placeholder 1">
            <a:extLst>
              <a:ext uri="{FF2B5EF4-FFF2-40B4-BE49-F238E27FC236}">
                <a16:creationId xmlns:a16="http://schemas.microsoft.com/office/drawing/2014/main" id="{35C197EF-144E-499A-AC8B-30B0D1BFA38F}"/>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DSCN0398">
            <a:extLst>
              <a:ext uri="{FF2B5EF4-FFF2-40B4-BE49-F238E27FC236}">
                <a16:creationId xmlns:a16="http://schemas.microsoft.com/office/drawing/2014/main" id="{D0A4FD9E-634C-4DA1-A3E6-E98DEF499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0"/>
            <a:ext cx="27638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2114" name="Rectangle 2">
            <a:extLst>
              <a:ext uri="{FF2B5EF4-FFF2-40B4-BE49-F238E27FC236}">
                <a16:creationId xmlns:a16="http://schemas.microsoft.com/office/drawing/2014/main" id="{65C2A562-D538-411E-9772-0C81318DAF46}"/>
              </a:ext>
            </a:extLst>
          </p:cNvPr>
          <p:cNvSpPr>
            <a:spLocks noGrp="1" noChangeArrowheads="1"/>
          </p:cNvSpPr>
          <p:nvPr>
            <p:ph type="title"/>
          </p:nvPr>
        </p:nvSpPr>
        <p:spPr>
          <a:xfrm>
            <a:off x="1524000" y="304800"/>
            <a:ext cx="9144000" cy="914400"/>
          </a:xfrm>
        </p:spPr>
        <p:txBody>
          <a:bodyPr/>
          <a:lstStyle/>
          <a:p>
            <a:pPr algn="ctr" eaLnBrk="1" hangingPunct="1">
              <a:defRPr/>
            </a:pPr>
            <a:r>
              <a:rPr lang="en-US" sz="3600"/>
              <a:t>The Challenges of  Dynamic Complexity</a:t>
            </a:r>
          </a:p>
        </p:txBody>
      </p:sp>
      <p:sp>
        <p:nvSpPr>
          <p:cNvPr id="1242115" name="Rectangle 3">
            <a:extLst>
              <a:ext uri="{FF2B5EF4-FFF2-40B4-BE49-F238E27FC236}">
                <a16:creationId xmlns:a16="http://schemas.microsoft.com/office/drawing/2014/main" id="{6F22E284-DE2E-46AD-ADA6-E8D266E39091}"/>
              </a:ext>
            </a:extLst>
          </p:cNvPr>
          <p:cNvSpPr>
            <a:spLocks noGrp="1" noChangeArrowheads="1"/>
          </p:cNvSpPr>
          <p:nvPr>
            <p:ph type="body" idx="1"/>
          </p:nvPr>
        </p:nvSpPr>
        <p:spPr/>
        <p:txBody>
          <a:bodyPr/>
          <a:lstStyle/>
          <a:p>
            <a:pPr eaLnBrk="1" hangingPunct="1">
              <a:defRPr/>
            </a:pPr>
            <a:r>
              <a:rPr lang="en-US"/>
              <a:t>Events highly interconnected</a:t>
            </a:r>
          </a:p>
          <a:p>
            <a:pPr eaLnBrk="1" hangingPunct="1">
              <a:defRPr/>
            </a:pPr>
            <a:r>
              <a:rPr lang="en-US"/>
              <a:t>Exceed intuition based decision making</a:t>
            </a:r>
          </a:p>
          <a:p>
            <a:pPr eaLnBrk="1" hangingPunct="1">
              <a:defRPr/>
            </a:pPr>
            <a:r>
              <a:rPr lang="en-US"/>
              <a:t>Limitations of feedback </a:t>
            </a:r>
          </a:p>
          <a:p>
            <a:pPr eaLnBrk="1" hangingPunct="1">
              <a:defRPr/>
            </a:pPr>
            <a:r>
              <a:rPr lang="en-US"/>
              <a:t>Requires support systems augment RPD </a:t>
            </a:r>
          </a:p>
          <a:p>
            <a:pPr lvl="1" eaLnBrk="1" hangingPunct="1">
              <a:defRPr/>
            </a:pPr>
            <a:r>
              <a:rPr lang="en-US"/>
              <a:t>Structural analysis / recon and updates</a:t>
            </a:r>
          </a:p>
          <a:p>
            <a:pPr lvl="1" eaLnBrk="1" hangingPunct="1">
              <a:defRPr/>
            </a:pPr>
            <a:r>
              <a:rPr lang="en-US"/>
              <a:t>Cause and effect </a:t>
            </a:r>
          </a:p>
          <a:p>
            <a:pPr lvl="1" eaLnBrk="1" hangingPunct="1">
              <a:defRPr/>
            </a:pPr>
            <a:r>
              <a:rPr lang="en-US"/>
              <a:t>Tactical responsibilities</a:t>
            </a:r>
          </a:p>
          <a:p>
            <a:pPr lvl="1" eaLnBrk="1" hangingPunct="1">
              <a:defRPr/>
            </a:pPr>
            <a:r>
              <a:rPr lang="en-US"/>
              <a:t>Focused reactions to changing dynamics</a:t>
            </a:r>
          </a:p>
          <a:p>
            <a:pPr eaLnBrk="1" hangingPunct="1">
              <a:defRPr/>
            </a:pPr>
            <a:endParaRPr lang="en-US"/>
          </a:p>
          <a:p>
            <a:pPr eaLnBrk="1" hangingPunct="1">
              <a:defRPr/>
            </a:pPr>
            <a:endParaRPr lang="en-US"/>
          </a:p>
        </p:txBody>
      </p:sp>
      <p:sp>
        <p:nvSpPr>
          <p:cNvPr id="2" name="Footer Placeholder 1">
            <a:extLst>
              <a:ext uri="{FF2B5EF4-FFF2-40B4-BE49-F238E27FC236}">
                <a16:creationId xmlns:a16="http://schemas.microsoft.com/office/drawing/2014/main" id="{CBEB2AAC-B436-44E9-B3B4-D8AD92761826}"/>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a:extLst>
              <a:ext uri="{FF2B5EF4-FFF2-40B4-BE49-F238E27FC236}">
                <a16:creationId xmlns:a16="http://schemas.microsoft.com/office/drawing/2014/main" id="{4B5E36E8-2FB6-45EF-883E-673385BA89FF}"/>
              </a:ext>
            </a:extLst>
          </p:cNvPr>
          <p:cNvSpPr>
            <a:spLocks noGrp="1" noChangeArrowheads="1"/>
          </p:cNvSpPr>
          <p:nvPr>
            <p:ph type="title"/>
          </p:nvPr>
        </p:nvSpPr>
        <p:spPr/>
        <p:txBody>
          <a:bodyPr/>
          <a:lstStyle/>
          <a:p>
            <a:pPr eaLnBrk="1" hangingPunct="1">
              <a:defRPr/>
            </a:pPr>
            <a:r>
              <a:rPr lang="en-US"/>
              <a:t>Complexity on the Fireground</a:t>
            </a:r>
          </a:p>
        </p:txBody>
      </p:sp>
      <p:sp>
        <p:nvSpPr>
          <p:cNvPr id="1270787" name="Rectangle 3">
            <a:extLst>
              <a:ext uri="{FF2B5EF4-FFF2-40B4-BE49-F238E27FC236}">
                <a16:creationId xmlns:a16="http://schemas.microsoft.com/office/drawing/2014/main" id="{178F3E60-5A2F-42EE-8AE2-98FAD9B7FFA5}"/>
              </a:ext>
            </a:extLst>
          </p:cNvPr>
          <p:cNvSpPr>
            <a:spLocks noGrp="1" noChangeArrowheads="1"/>
          </p:cNvSpPr>
          <p:nvPr>
            <p:ph type="body" idx="1"/>
          </p:nvPr>
        </p:nvSpPr>
        <p:spPr/>
        <p:txBody>
          <a:bodyPr/>
          <a:lstStyle/>
          <a:p>
            <a:pPr eaLnBrk="1" hangingPunct="1">
              <a:defRPr/>
            </a:pPr>
            <a:r>
              <a:rPr lang="en-US"/>
              <a:t>Inter-related forces and actions</a:t>
            </a:r>
          </a:p>
          <a:p>
            <a:pPr lvl="1" eaLnBrk="1" hangingPunct="1">
              <a:defRPr/>
            </a:pPr>
            <a:r>
              <a:rPr lang="en-US"/>
              <a:t>Fire / fuels / ventilation / extinguishment</a:t>
            </a:r>
          </a:p>
          <a:p>
            <a:pPr eaLnBrk="1" hangingPunct="1">
              <a:defRPr/>
            </a:pPr>
            <a:r>
              <a:rPr lang="en-US"/>
              <a:t>Spontaneous re-organization</a:t>
            </a:r>
          </a:p>
          <a:p>
            <a:pPr lvl="1" eaLnBrk="1" hangingPunct="1">
              <a:defRPr/>
            </a:pPr>
            <a:r>
              <a:rPr lang="en-US"/>
              <a:t>Fire growth and development / ventilation</a:t>
            </a:r>
          </a:p>
          <a:p>
            <a:pPr eaLnBrk="1" hangingPunct="1">
              <a:defRPr/>
            </a:pPr>
            <a:r>
              <a:rPr lang="en-US"/>
              <a:t>7-bit rule / local awareness</a:t>
            </a:r>
          </a:p>
          <a:p>
            <a:pPr lvl="1" eaLnBrk="1" hangingPunct="1">
              <a:defRPr/>
            </a:pPr>
            <a:r>
              <a:rPr lang="en-US"/>
              <a:t>Local in time means short term  </a:t>
            </a:r>
          </a:p>
        </p:txBody>
      </p:sp>
      <p:sp>
        <p:nvSpPr>
          <p:cNvPr id="1270788" name="Text Box 4">
            <a:extLst>
              <a:ext uri="{FF2B5EF4-FFF2-40B4-BE49-F238E27FC236}">
                <a16:creationId xmlns:a16="http://schemas.microsoft.com/office/drawing/2014/main" id="{B0C4E9C0-A3B3-4235-B921-2D2FFE409882}"/>
              </a:ext>
            </a:extLst>
          </p:cNvPr>
          <p:cNvSpPr txBox="1">
            <a:spLocks noChangeArrowheads="1"/>
          </p:cNvSpPr>
          <p:nvPr/>
        </p:nvSpPr>
        <p:spPr bwMode="auto">
          <a:xfrm>
            <a:off x="2057400" y="5181600"/>
            <a:ext cx="8305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defRPr/>
            </a:pPr>
            <a:r>
              <a:rPr lang="en-US" altLang="en-US" sz="2800">
                <a:solidFill>
                  <a:srgbClr val="EAEAEA"/>
                </a:solidFill>
                <a:latin typeface="Times" panose="02020603050405020304" pitchFamily="18" charset="0"/>
                <a:cs typeface="Times New Roman" panose="02020603050405020304" pitchFamily="18" charset="0"/>
              </a:rPr>
              <a:t>“We therefore know of the unknowable, manage within the unmanageable, and organize within the un-organisable.” Flood 1999</a:t>
            </a:r>
          </a:p>
        </p:txBody>
      </p:sp>
      <p:sp>
        <p:nvSpPr>
          <p:cNvPr id="2" name="Footer Placeholder 1">
            <a:extLst>
              <a:ext uri="{FF2B5EF4-FFF2-40B4-BE49-F238E27FC236}">
                <a16:creationId xmlns:a16="http://schemas.microsoft.com/office/drawing/2014/main" id="{90942B90-2AF3-405B-B17E-CE8F6A7A3712}"/>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0788"/>
                                        </p:tgtEl>
                                        <p:attrNameLst>
                                          <p:attrName>style.visibility</p:attrName>
                                        </p:attrNameLst>
                                      </p:cBhvr>
                                      <p:to>
                                        <p:strVal val="visible"/>
                                      </p:to>
                                    </p:set>
                                    <p:animEffect transition="in" filter="fade">
                                      <p:cBhvr>
                                        <p:cTn id="7" dur="2000"/>
                                        <p:tgtEl>
                                          <p:spTgt spid="127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78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2" descr="PC130924">
            <a:extLst>
              <a:ext uri="{FF2B5EF4-FFF2-40B4-BE49-F238E27FC236}">
                <a16:creationId xmlns:a16="http://schemas.microsoft.com/office/drawing/2014/main" id="{2B5CC2D1-382A-45E0-97C7-363E1A62E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5">
            <a:extLst>
              <a:ext uri="{FF2B5EF4-FFF2-40B4-BE49-F238E27FC236}">
                <a16:creationId xmlns:a16="http://schemas.microsoft.com/office/drawing/2014/main" id="{8B6B8EB6-E867-4708-AEE5-AD557760DEAF}"/>
              </a:ext>
            </a:extLst>
          </p:cNvPr>
          <p:cNvSpPr>
            <a:spLocks noGrp="1" noChangeArrowheads="1"/>
          </p:cNvSpPr>
          <p:nvPr>
            <p:ph type="ctrTitle"/>
          </p:nvPr>
        </p:nvSpPr>
        <p:spPr>
          <a:xfrm>
            <a:off x="1524000" y="152400"/>
            <a:ext cx="9144000" cy="2667000"/>
          </a:xfrm>
        </p:spPr>
        <p:txBody>
          <a:bodyPr/>
          <a:lstStyle/>
          <a:p>
            <a:r>
              <a:rPr lang="en-US" altLang="en-US" sz="4000">
                <a:effectLst/>
              </a:rPr>
              <a:t>Working In and On Critical Boundaries, Exposes Us to the Unpredictable Quality of Natural Self Organizing Systems</a:t>
            </a:r>
          </a:p>
        </p:txBody>
      </p:sp>
      <p:sp>
        <p:nvSpPr>
          <p:cNvPr id="222216" name="Text Box 8">
            <a:extLst>
              <a:ext uri="{FF2B5EF4-FFF2-40B4-BE49-F238E27FC236}">
                <a16:creationId xmlns:a16="http://schemas.microsoft.com/office/drawing/2014/main" id="{6ED42EC6-20AF-4FB1-A239-BED389F017AE}"/>
              </a:ext>
            </a:extLst>
          </p:cNvPr>
          <p:cNvSpPr txBox="1">
            <a:spLocks noChangeArrowheads="1"/>
          </p:cNvSpPr>
          <p:nvPr/>
        </p:nvSpPr>
        <p:spPr bwMode="auto">
          <a:xfrm>
            <a:off x="1676400" y="5334000"/>
            <a:ext cx="7772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en-US" sz="2800" i="1" dirty="0">
                <a:solidFill>
                  <a:srgbClr val="FFFF00"/>
                </a:solidFill>
                <a:effectLst>
                  <a:outerShdw blurRad="38100" dist="38100" dir="2700000" algn="tl">
                    <a:srgbClr val="000000">
                      <a:alpha val="43137"/>
                    </a:srgbClr>
                  </a:outerShdw>
                </a:effectLst>
                <a:latin typeface="Arial Black" pitchFamily="34" charset="0"/>
                <a:cs typeface="Times New Roman" panose="02020603050405020304" pitchFamily="18" charset="0"/>
              </a:rPr>
              <a:t>“Strange things happen near the boundaries.”  </a:t>
            </a:r>
            <a:r>
              <a:rPr lang="en-US" sz="2800" dirty="0">
                <a:solidFill>
                  <a:srgbClr val="FFFF00"/>
                </a:solidFill>
                <a:effectLst>
                  <a:outerShdw blurRad="38100" dist="38100" dir="2700000" algn="tl">
                    <a:srgbClr val="000000">
                      <a:alpha val="43137"/>
                    </a:srgbClr>
                  </a:outerShdw>
                </a:effectLst>
                <a:latin typeface="Arial Black" pitchFamily="34" charset="0"/>
                <a:cs typeface="Times New Roman" panose="02020603050405020304" pitchFamily="18" charset="0"/>
              </a:rPr>
              <a:t>James </a:t>
            </a:r>
            <a:r>
              <a:rPr lang="en-US" sz="2800" dirty="0" err="1">
                <a:solidFill>
                  <a:srgbClr val="FFFF00"/>
                </a:solidFill>
                <a:effectLst>
                  <a:outerShdw blurRad="38100" dist="38100" dir="2700000" algn="tl">
                    <a:srgbClr val="000000">
                      <a:alpha val="43137"/>
                    </a:srgbClr>
                  </a:outerShdw>
                </a:effectLst>
                <a:latin typeface="Arial Black" pitchFamily="34" charset="0"/>
                <a:cs typeface="Times New Roman" panose="02020603050405020304" pitchFamily="18" charset="0"/>
              </a:rPr>
              <a:t>Gleick</a:t>
            </a:r>
            <a:r>
              <a:rPr lang="en-US" sz="2800" i="1" dirty="0">
                <a:solidFill>
                  <a:srgbClr val="FFFF00"/>
                </a:solidFill>
                <a:effectLst>
                  <a:outerShdw blurRad="38100" dist="38100" dir="2700000" algn="tl">
                    <a:srgbClr val="000000">
                      <a:alpha val="43137"/>
                    </a:srgbClr>
                  </a:outerShdw>
                </a:effectLst>
                <a:latin typeface="Arial Black" pitchFamily="34" charset="0"/>
                <a:cs typeface="Times New Roman" panose="02020603050405020304" pitchFamily="18" charset="0"/>
              </a:rPr>
              <a:t>  </a:t>
            </a:r>
            <a:r>
              <a:rPr lang="en-US" sz="2800" b="1" u="sng" dirty="0">
                <a:solidFill>
                  <a:srgbClr val="FFFF00"/>
                </a:solidFill>
                <a:effectLst>
                  <a:outerShdw blurRad="38100" dist="38100" dir="2700000" algn="tl">
                    <a:srgbClr val="000000">
                      <a:alpha val="43137"/>
                    </a:srgbClr>
                  </a:outerShdw>
                </a:effectLst>
                <a:latin typeface="Arial Black" pitchFamily="34" charset="0"/>
                <a:cs typeface="Times New Roman" panose="02020603050405020304" pitchFamily="18" charset="0"/>
              </a:rPr>
              <a:t>Chaos</a:t>
            </a:r>
          </a:p>
        </p:txBody>
      </p:sp>
      <p:sp>
        <p:nvSpPr>
          <p:cNvPr id="2" name="Footer Placeholder 1">
            <a:extLst>
              <a:ext uri="{FF2B5EF4-FFF2-40B4-BE49-F238E27FC236}">
                <a16:creationId xmlns:a16="http://schemas.microsoft.com/office/drawing/2014/main" id="{A1C5A9C1-ACBE-46A3-8177-110F146DA9CA}"/>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4" name="Rectangle 4">
            <a:extLst>
              <a:ext uri="{FF2B5EF4-FFF2-40B4-BE49-F238E27FC236}">
                <a16:creationId xmlns:a16="http://schemas.microsoft.com/office/drawing/2014/main" id="{B0F1F230-F53E-41DA-9E94-7AE461C6631E}"/>
              </a:ext>
            </a:extLst>
          </p:cNvPr>
          <p:cNvSpPr>
            <a:spLocks noGrp="1" noChangeArrowheads="1"/>
          </p:cNvSpPr>
          <p:nvPr>
            <p:ph type="title"/>
          </p:nvPr>
        </p:nvSpPr>
        <p:spPr>
          <a:xfrm>
            <a:off x="1905000" y="304800"/>
            <a:ext cx="8763000" cy="914400"/>
          </a:xfrm>
        </p:spPr>
        <p:txBody>
          <a:bodyPr/>
          <a:lstStyle/>
          <a:p>
            <a:pPr>
              <a:defRPr/>
            </a:pPr>
            <a:r>
              <a:rPr lang="en-US" sz="4000"/>
              <a:t>Surviving Critical Natural Boundaries </a:t>
            </a:r>
          </a:p>
        </p:txBody>
      </p:sp>
      <p:pic>
        <p:nvPicPr>
          <p:cNvPr id="134147" name="Picture 5" descr="DSCN0400">
            <a:extLst>
              <a:ext uri="{FF2B5EF4-FFF2-40B4-BE49-F238E27FC236}">
                <a16:creationId xmlns:a16="http://schemas.microsoft.com/office/drawing/2014/main" id="{6C0AE797-AE37-4C22-A205-431E3883A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1"/>
            <a:ext cx="4008438"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6" descr="DSCN0407">
            <a:extLst>
              <a:ext uri="{FF2B5EF4-FFF2-40B4-BE49-F238E27FC236}">
                <a16:creationId xmlns:a16="http://schemas.microsoft.com/office/drawing/2014/main" id="{C2066CD5-F95A-45A2-93B6-62E6E42F8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1447801"/>
            <a:ext cx="392271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7D9781F7-05F8-4934-B623-2D4058911E12}"/>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988" name="Rectangle 4">
            <a:extLst>
              <a:ext uri="{FF2B5EF4-FFF2-40B4-BE49-F238E27FC236}">
                <a16:creationId xmlns:a16="http://schemas.microsoft.com/office/drawing/2014/main" id="{22218FB3-D738-4CC5-8B3E-995CD9F82486}"/>
              </a:ext>
            </a:extLst>
          </p:cNvPr>
          <p:cNvSpPr>
            <a:spLocks noGrp="1" noChangeArrowheads="1"/>
          </p:cNvSpPr>
          <p:nvPr>
            <p:ph type="title"/>
          </p:nvPr>
        </p:nvSpPr>
        <p:spPr/>
        <p:txBody>
          <a:bodyPr/>
          <a:lstStyle/>
          <a:p>
            <a:pPr>
              <a:defRPr/>
            </a:pPr>
            <a:r>
              <a:rPr lang="en-US"/>
              <a:t>Amygdala</a:t>
            </a:r>
          </a:p>
        </p:txBody>
      </p:sp>
      <p:pic>
        <p:nvPicPr>
          <p:cNvPr id="136195" name="Picture 5" descr="amygdala">
            <a:extLst>
              <a:ext uri="{FF2B5EF4-FFF2-40B4-BE49-F238E27FC236}">
                <a16:creationId xmlns:a16="http://schemas.microsoft.com/office/drawing/2014/main" id="{4CC33F40-487F-4FBA-809D-AF309486E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47801"/>
            <a:ext cx="57150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535F8F9-E20C-41CB-BD68-9247A6CC22E6}"/>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530E847-490D-4C3F-94A0-0692C984F3ED}"/>
              </a:ext>
            </a:extLst>
          </p:cNvPr>
          <p:cNvSpPr>
            <a:spLocks noGrp="1"/>
          </p:cNvSpPr>
          <p:nvPr>
            <p:ph type="title"/>
          </p:nvPr>
        </p:nvSpPr>
        <p:spPr>
          <a:xfrm>
            <a:off x="838200" y="668377"/>
            <a:ext cx="10515600" cy="1325563"/>
          </a:xfrm>
        </p:spPr>
        <p:txBody>
          <a:bodyPr>
            <a:normAutofit/>
          </a:bodyPr>
          <a:lstStyle/>
          <a:p>
            <a:pPr>
              <a:defRPr/>
            </a:pPr>
            <a:r>
              <a:rPr lang="en-US" dirty="0"/>
              <a:t>Individual and Departmental Goals</a:t>
            </a:r>
          </a:p>
        </p:txBody>
      </p:sp>
      <p:sp>
        <p:nvSpPr>
          <p:cNvPr id="5" name="Content Placeholder 4">
            <a:extLst>
              <a:ext uri="{FF2B5EF4-FFF2-40B4-BE49-F238E27FC236}">
                <a16:creationId xmlns:a16="http://schemas.microsoft.com/office/drawing/2014/main" id="{FC700399-CA69-40D9-A014-1E66BBB7AFD3}"/>
              </a:ext>
            </a:extLst>
          </p:cNvPr>
          <p:cNvSpPr>
            <a:spLocks noGrp="1"/>
          </p:cNvSpPr>
          <p:nvPr>
            <p:ph sz="half" idx="1"/>
          </p:nvPr>
        </p:nvSpPr>
        <p:spPr>
          <a:xfrm>
            <a:off x="838200" y="2177456"/>
            <a:ext cx="5097780" cy="3795748"/>
          </a:xfrm>
        </p:spPr>
        <p:txBody>
          <a:bodyPr>
            <a:normAutofit/>
          </a:bodyPr>
          <a:lstStyle/>
          <a:p>
            <a:pPr>
              <a:defRPr/>
            </a:pPr>
            <a:r>
              <a:rPr lang="en-US" sz="2400"/>
              <a:t>Self Preservation</a:t>
            </a:r>
          </a:p>
          <a:p>
            <a:pPr>
              <a:defRPr/>
            </a:pPr>
            <a:endParaRPr lang="en-US" sz="2400"/>
          </a:p>
          <a:p>
            <a:pPr>
              <a:defRPr/>
            </a:pPr>
            <a:r>
              <a:rPr lang="en-US" sz="2400"/>
              <a:t>Advancement</a:t>
            </a:r>
          </a:p>
          <a:p>
            <a:pPr>
              <a:defRPr/>
            </a:pPr>
            <a:endParaRPr lang="en-US" sz="2400"/>
          </a:p>
          <a:p>
            <a:pPr>
              <a:defRPr/>
            </a:pPr>
            <a:r>
              <a:rPr lang="en-US" sz="2400"/>
              <a:t>Meaning</a:t>
            </a:r>
          </a:p>
          <a:p>
            <a:pPr>
              <a:defRPr/>
            </a:pPr>
            <a:endParaRPr lang="en-US" sz="2400"/>
          </a:p>
          <a:p>
            <a:pPr>
              <a:defRPr/>
            </a:pPr>
            <a:r>
              <a:rPr lang="en-US" sz="2400"/>
              <a:t>Recognition</a:t>
            </a:r>
          </a:p>
        </p:txBody>
      </p:sp>
      <p:sp>
        <p:nvSpPr>
          <p:cNvPr id="6" name="Content Placeholder 5">
            <a:extLst>
              <a:ext uri="{FF2B5EF4-FFF2-40B4-BE49-F238E27FC236}">
                <a16:creationId xmlns:a16="http://schemas.microsoft.com/office/drawing/2014/main" id="{8D27ADF1-6392-4051-8C59-12BA1491463E}"/>
              </a:ext>
            </a:extLst>
          </p:cNvPr>
          <p:cNvSpPr>
            <a:spLocks noGrp="1"/>
          </p:cNvSpPr>
          <p:nvPr>
            <p:ph sz="half" idx="2"/>
          </p:nvPr>
        </p:nvSpPr>
        <p:spPr>
          <a:xfrm>
            <a:off x="6256020" y="2177456"/>
            <a:ext cx="5097780" cy="3795748"/>
          </a:xfrm>
        </p:spPr>
        <p:txBody>
          <a:bodyPr>
            <a:normAutofit/>
          </a:bodyPr>
          <a:lstStyle/>
          <a:p>
            <a:pPr>
              <a:defRPr/>
            </a:pPr>
            <a:r>
              <a:rPr lang="en-US" sz="2400"/>
              <a:t>Cultural Survival</a:t>
            </a:r>
          </a:p>
          <a:p>
            <a:pPr>
              <a:defRPr/>
            </a:pPr>
            <a:endParaRPr lang="en-US" sz="2400"/>
          </a:p>
          <a:p>
            <a:pPr>
              <a:defRPr/>
            </a:pPr>
            <a:r>
              <a:rPr lang="en-US" sz="2400"/>
              <a:t>Improvement</a:t>
            </a:r>
          </a:p>
          <a:p>
            <a:pPr>
              <a:defRPr/>
            </a:pPr>
            <a:endParaRPr lang="en-US" sz="2400"/>
          </a:p>
          <a:p>
            <a:pPr>
              <a:defRPr/>
            </a:pPr>
            <a:r>
              <a:rPr lang="en-US" sz="2400"/>
              <a:t>Purpose</a:t>
            </a:r>
          </a:p>
          <a:p>
            <a:pPr>
              <a:defRPr/>
            </a:pPr>
            <a:endParaRPr lang="en-US" sz="2400"/>
          </a:p>
          <a:p>
            <a:pPr>
              <a:defRPr/>
            </a:pPr>
            <a:r>
              <a:rPr lang="en-US" sz="2400"/>
              <a:t>Understanding</a:t>
            </a:r>
          </a:p>
        </p:txBody>
      </p:sp>
    </p:spTree>
  </p:cSld>
  <p:clrMapOvr>
    <a:masterClrMapping/>
  </p:clrMapOvr>
  <p:transition spd="med">
    <p:cover dir="rd"/>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22D1177B-E35B-4171-80A7-CB6B2D43EC6A}"/>
              </a:ext>
            </a:extLst>
          </p:cNvPr>
          <p:cNvSpPr>
            <a:spLocks noGrp="1" noChangeArrowheads="1"/>
          </p:cNvSpPr>
          <p:nvPr>
            <p:ph type="title"/>
          </p:nvPr>
        </p:nvSpPr>
        <p:spPr>
          <a:xfrm>
            <a:off x="1905000" y="304800"/>
            <a:ext cx="8610600" cy="914400"/>
          </a:xfrm>
        </p:spPr>
        <p:txBody>
          <a:bodyPr/>
          <a:lstStyle/>
          <a:p>
            <a:pPr eaLnBrk="1" hangingPunct="1">
              <a:defRPr/>
            </a:pPr>
            <a:r>
              <a:rPr lang="en-US"/>
              <a:t>Immediate Decisions / Survival</a:t>
            </a:r>
          </a:p>
        </p:txBody>
      </p:sp>
      <p:sp>
        <p:nvSpPr>
          <p:cNvPr id="432131" name="Rectangle 3">
            <a:extLst>
              <a:ext uri="{FF2B5EF4-FFF2-40B4-BE49-F238E27FC236}">
                <a16:creationId xmlns:a16="http://schemas.microsoft.com/office/drawing/2014/main" id="{DC930831-B21D-4761-BDA2-47EEE32428F3}"/>
              </a:ext>
            </a:extLst>
          </p:cNvPr>
          <p:cNvSpPr>
            <a:spLocks noGrp="1" noChangeArrowheads="1"/>
          </p:cNvSpPr>
          <p:nvPr>
            <p:ph type="body" idx="1"/>
          </p:nvPr>
        </p:nvSpPr>
        <p:spPr>
          <a:xfrm>
            <a:off x="1828800" y="1143000"/>
            <a:ext cx="8458200" cy="4724400"/>
          </a:xfrm>
        </p:spPr>
        <p:txBody>
          <a:bodyPr/>
          <a:lstStyle/>
          <a:p>
            <a:pPr eaLnBrk="1" hangingPunct="1">
              <a:defRPr/>
            </a:pPr>
            <a:r>
              <a:rPr lang="en-US"/>
              <a:t>During a fear reaction emotion takes over </a:t>
            </a:r>
          </a:p>
          <a:p>
            <a:pPr eaLnBrk="1" hangingPunct="1">
              <a:defRPr/>
            </a:pPr>
            <a:r>
              <a:rPr lang="en-US"/>
              <a:t>The amygdala comes to dominate memory</a:t>
            </a:r>
          </a:p>
          <a:p>
            <a:pPr eaLnBrk="1" hangingPunct="1">
              <a:defRPr/>
            </a:pPr>
            <a:r>
              <a:rPr lang="en-US"/>
              <a:t>Less then 10% are resistant</a:t>
            </a:r>
          </a:p>
          <a:p>
            <a:pPr eaLnBrk="1" hangingPunct="1">
              <a:defRPr/>
            </a:pPr>
            <a:endParaRPr lang="en-US"/>
          </a:p>
          <a:p>
            <a:pPr eaLnBrk="1" hangingPunct="1">
              <a:buFont typeface="Wingdings" panose="05000000000000000000" pitchFamily="2" charset="2"/>
              <a:buNone/>
              <a:defRPr/>
            </a:pPr>
            <a:r>
              <a:rPr lang="en-US"/>
              <a:t>“The amygdala is the centerpiece of the defense system.” Joesph LeDoux </a:t>
            </a:r>
          </a:p>
          <a:p>
            <a:pPr eaLnBrk="1" hangingPunct="1">
              <a:buFont typeface="Wingdings" panose="05000000000000000000" pitchFamily="2" charset="2"/>
              <a:buNone/>
              <a:defRPr/>
            </a:pPr>
            <a:r>
              <a:rPr lang="en-US" sz="2400" i="1" u="sng"/>
              <a:t>The Emotional Brain and the Synaptic Self</a:t>
            </a:r>
            <a:r>
              <a:rPr lang="en-US"/>
              <a:t> </a:t>
            </a:r>
          </a:p>
        </p:txBody>
      </p:sp>
      <p:pic>
        <p:nvPicPr>
          <p:cNvPr id="137220" name="Picture 4" descr="amygdala">
            <a:extLst>
              <a:ext uri="{FF2B5EF4-FFF2-40B4-BE49-F238E27FC236}">
                <a16:creationId xmlns:a16="http://schemas.microsoft.com/office/drawing/2014/main" id="{1FC8F527-B555-448A-8B04-607BE319C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4538664"/>
            <a:ext cx="25400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3479446-D0D1-4D61-B7E4-B1C31935F453}"/>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2">
            <a:extLst>
              <a:ext uri="{FF2B5EF4-FFF2-40B4-BE49-F238E27FC236}">
                <a16:creationId xmlns:a16="http://schemas.microsoft.com/office/drawing/2014/main" id="{04A48C5E-5DEE-4D33-A098-A6EF3CF54E44}"/>
              </a:ext>
            </a:extLst>
          </p:cNvPr>
          <p:cNvSpPr>
            <a:spLocks noGrp="1" noChangeArrowheads="1"/>
          </p:cNvSpPr>
          <p:nvPr>
            <p:ph type="title"/>
          </p:nvPr>
        </p:nvSpPr>
        <p:spPr>
          <a:xfrm>
            <a:off x="3200400" y="609600"/>
            <a:ext cx="7162800" cy="914400"/>
          </a:xfrm>
        </p:spPr>
        <p:txBody>
          <a:bodyPr/>
          <a:lstStyle/>
          <a:p>
            <a:pPr algn="ctr">
              <a:defRPr/>
            </a:pPr>
            <a:r>
              <a:rPr lang="en-US"/>
              <a:t>Uncertainty's Effects on DM</a:t>
            </a:r>
          </a:p>
        </p:txBody>
      </p:sp>
      <p:sp>
        <p:nvSpPr>
          <p:cNvPr id="1235971" name="Rectangle 3">
            <a:extLst>
              <a:ext uri="{FF2B5EF4-FFF2-40B4-BE49-F238E27FC236}">
                <a16:creationId xmlns:a16="http://schemas.microsoft.com/office/drawing/2014/main" id="{691A3DCB-5294-486C-9C05-D5D672E20DCC}"/>
              </a:ext>
            </a:extLst>
          </p:cNvPr>
          <p:cNvSpPr>
            <a:spLocks noGrp="1" noChangeArrowheads="1"/>
          </p:cNvSpPr>
          <p:nvPr>
            <p:ph type="body" idx="1"/>
          </p:nvPr>
        </p:nvSpPr>
        <p:spPr>
          <a:xfrm>
            <a:off x="2362200" y="2514600"/>
            <a:ext cx="8077200" cy="3962400"/>
          </a:xfrm>
        </p:spPr>
        <p:txBody>
          <a:bodyPr/>
          <a:lstStyle/>
          <a:p>
            <a:pPr>
              <a:defRPr/>
            </a:pPr>
            <a:r>
              <a:rPr lang="en-US"/>
              <a:t>Uncertainty is processed in the Amygdala</a:t>
            </a:r>
          </a:p>
          <a:p>
            <a:pPr lvl="1">
              <a:defRPr/>
            </a:pPr>
            <a:r>
              <a:rPr lang="en-US"/>
              <a:t>Emotional center </a:t>
            </a:r>
          </a:p>
          <a:p>
            <a:pPr lvl="1">
              <a:defRPr/>
            </a:pPr>
            <a:r>
              <a:rPr lang="en-US"/>
              <a:t>Oldest part of brain</a:t>
            </a:r>
          </a:p>
          <a:p>
            <a:pPr>
              <a:defRPr/>
            </a:pPr>
            <a:r>
              <a:rPr lang="en-US"/>
              <a:t>Highly connected to sense of fear</a:t>
            </a:r>
          </a:p>
          <a:p>
            <a:pPr>
              <a:defRPr/>
            </a:pPr>
            <a:r>
              <a:rPr lang="en-US"/>
              <a:t>Emotion versus cognition / reason</a:t>
            </a:r>
          </a:p>
          <a:p>
            <a:pPr>
              <a:defRPr/>
            </a:pPr>
            <a:r>
              <a:rPr lang="en-US"/>
              <a:t>Experience is believed true and unduly weighted in future decisions</a:t>
            </a:r>
          </a:p>
          <a:p>
            <a:pPr>
              <a:defRPr/>
            </a:pPr>
            <a:endParaRPr lang="en-US"/>
          </a:p>
        </p:txBody>
      </p:sp>
      <p:pic>
        <p:nvPicPr>
          <p:cNvPr id="139268" name="Picture 4" descr="1">
            <a:extLst>
              <a:ext uri="{FF2B5EF4-FFF2-40B4-BE49-F238E27FC236}">
                <a16:creationId xmlns:a16="http://schemas.microsoft.com/office/drawing/2014/main" id="{EB2E2FB7-F3CB-4717-9141-B9B9EC1D3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1524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4090814D-A26B-452F-BDF1-06DBD469D758}"/>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a:extLst>
              <a:ext uri="{FF2B5EF4-FFF2-40B4-BE49-F238E27FC236}">
                <a16:creationId xmlns:a16="http://schemas.microsoft.com/office/drawing/2014/main" id="{5C3BDBB6-0502-4041-9C30-254C6B33E1D4}"/>
              </a:ext>
            </a:extLst>
          </p:cNvPr>
          <p:cNvSpPr>
            <a:spLocks noGrp="1" noChangeArrowheads="1"/>
          </p:cNvSpPr>
          <p:nvPr>
            <p:ph type="title"/>
          </p:nvPr>
        </p:nvSpPr>
        <p:spPr/>
        <p:txBody>
          <a:bodyPr/>
          <a:lstStyle/>
          <a:p>
            <a:pPr>
              <a:defRPr/>
            </a:pPr>
            <a:r>
              <a:rPr lang="en-US"/>
              <a:t>Cognition and Tools</a:t>
            </a:r>
          </a:p>
        </p:txBody>
      </p:sp>
      <p:sp>
        <p:nvSpPr>
          <p:cNvPr id="1240067" name="Rectangle 3">
            <a:extLst>
              <a:ext uri="{FF2B5EF4-FFF2-40B4-BE49-F238E27FC236}">
                <a16:creationId xmlns:a16="http://schemas.microsoft.com/office/drawing/2014/main" id="{6EB12A78-8A02-4252-8D4D-1220878C6C3D}"/>
              </a:ext>
            </a:extLst>
          </p:cNvPr>
          <p:cNvSpPr>
            <a:spLocks noGrp="1" noChangeArrowheads="1"/>
          </p:cNvSpPr>
          <p:nvPr>
            <p:ph type="body" idx="1"/>
          </p:nvPr>
        </p:nvSpPr>
        <p:spPr>
          <a:xfrm>
            <a:off x="2209800" y="1905000"/>
            <a:ext cx="8077200" cy="4419600"/>
          </a:xfrm>
        </p:spPr>
        <p:txBody>
          <a:bodyPr/>
          <a:lstStyle/>
          <a:p>
            <a:pPr>
              <a:defRPr/>
            </a:pPr>
            <a:r>
              <a:rPr lang="en-US"/>
              <a:t>Lacking Model or Experience</a:t>
            </a:r>
          </a:p>
          <a:p>
            <a:pPr lvl="1">
              <a:defRPr/>
            </a:pPr>
            <a:r>
              <a:rPr lang="en-US"/>
              <a:t>Alternative DM supports</a:t>
            </a:r>
          </a:p>
          <a:p>
            <a:pPr>
              <a:buFont typeface="Wingdings" panose="05000000000000000000" pitchFamily="2" charset="2"/>
              <a:buNone/>
              <a:defRPr/>
            </a:pPr>
            <a:endParaRPr lang="en-US"/>
          </a:p>
          <a:p>
            <a:pPr>
              <a:defRPr/>
            </a:pPr>
            <a:r>
              <a:rPr lang="en-US"/>
              <a:t>Complex systemic dynamic behavior</a:t>
            </a:r>
          </a:p>
          <a:p>
            <a:pPr lvl="1">
              <a:defRPr/>
            </a:pPr>
            <a:r>
              <a:rPr lang="en-US"/>
              <a:t>Scenario planning </a:t>
            </a:r>
          </a:p>
          <a:p>
            <a:pPr lvl="1">
              <a:defRPr/>
            </a:pPr>
            <a:r>
              <a:rPr lang="en-US"/>
              <a:t>7 bit rule</a:t>
            </a:r>
          </a:p>
          <a:p>
            <a:pPr lvl="1">
              <a:defRPr/>
            </a:pPr>
            <a:r>
              <a:rPr lang="en-US"/>
              <a:t>Shift responsibilities to lower levels </a:t>
            </a:r>
          </a:p>
          <a:p>
            <a:pPr lvl="1">
              <a:buFont typeface="Wingdings" panose="05000000000000000000" pitchFamily="2" charset="2"/>
              <a:buNone/>
              <a:defRPr/>
            </a:pPr>
            <a:endParaRPr lang="en-US"/>
          </a:p>
        </p:txBody>
      </p:sp>
      <p:pic>
        <p:nvPicPr>
          <p:cNvPr id="141316" name="Picture 4" descr="DSCN0407">
            <a:extLst>
              <a:ext uri="{FF2B5EF4-FFF2-40B4-BE49-F238E27FC236}">
                <a16:creationId xmlns:a16="http://schemas.microsoft.com/office/drawing/2014/main" id="{0D2E0569-44AF-4D9D-BAF0-D5882480E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152400"/>
            <a:ext cx="2457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5018E651-1455-43D5-B0C4-979679F81A4F}"/>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550B-40D9-46AE-A2CE-DF91F2462573}"/>
              </a:ext>
            </a:extLst>
          </p:cNvPr>
          <p:cNvSpPr>
            <a:spLocks noGrp="1"/>
          </p:cNvSpPr>
          <p:nvPr>
            <p:ph type="title"/>
          </p:nvPr>
        </p:nvSpPr>
        <p:spPr/>
        <p:txBody>
          <a:bodyPr/>
          <a:lstStyle/>
          <a:p>
            <a:pPr>
              <a:defRPr/>
            </a:pPr>
            <a:r>
              <a:rPr lang="en-US" dirty="0"/>
              <a:t>Decision Making </a:t>
            </a:r>
          </a:p>
        </p:txBody>
      </p:sp>
      <p:sp>
        <p:nvSpPr>
          <p:cNvPr id="3" name="Content Placeholder 2">
            <a:extLst>
              <a:ext uri="{FF2B5EF4-FFF2-40B4-BE49-F238E27FC236}">
                <a16:creationId xmlns:a16="http://schemas.microsoft.com/office/drawing/2014/main" id="{D73FC7E9-DFB2-4297-B0A3-1F244B9938B3}"/>
              </a:ext>
            </a:extLst>
          </p:cNvPr>
          <p:cNvSpPr>
            <a:spLocks noGrp="1"/>
          </p:cNvSpPr>
          <p:nvPr>
            <p:ph idx="1"/>
          </p:nvPr>
        </p:nvSpPr>
        <p:spPr/>
        <p:txBody>
          <a:bodyPr/>
          <a:lstStyle/>
          <a:p>
            <a:pPr>
              <a:defRPr/>
            </a:pPr>
            <a:r>
              <a:rPr lang="en-US" dirty="0"/>
              <a:t>System 1 </a:t>
            </a:r>
          </a:p>
          <a:p>
            <a:pPr lvl="1">
              <a:defRPr/>
            </a:pPr>
            <a:r>
              <a:rPr lang="en-US" dirty="0"/>
              <a:t>RPD Klein</a:t>
            </a:r>
          </a:p>
          <a:p>
            <a:pPr lvl="1">
              <a:defRPr/>
            </a:pPr>
            <a:r>
              <a:rPr lang="en-US" dirty="0"/>
              <a:t>Solo</a:t>
            </a:r>
          </a:p>
          <a:p>
            <a:pPr marL="457200" lvl="1" indent="0">
              <a:buNone/>
              <a:defRPr/>
            </a:pPr>
            <a:endParaRPr lang="en-US" dirty="0"/>
          </a:p>
          <a:p>
            <a:pPr>
              <a:defRPr/>
            </a:pPr>
            <a:r>
              <a:rPr lang="en-US" dirty="0"/>
              <a:t>System 2 </a:t>
            </a:r>
          </a:p>
          <a:p>
            <a:pPr lvl="1">
              <a:defRPr/>
            </a:pPr>
            <a:r>
              <a:rPr lang="en-US" dirty="0"/>
              <a:t>Options, analytical, </a:t>
            </a:r>
          </a:p>
          <a:p>
            <a:pPr lvl="1">
              <a:defRPr/>
            </a:pPr>
            <a:r>
              <a:rPr lang="en-US" dirty="0"/>
              <a:t>Collaborative</a:t>
            </a:r>
          </a:p>
          <a:p>
            <a:pPr lvl="1">
              <a:defRPr/>
            </a:pPr>
            <a:r>
              <a:rPr lang="en-US" dirty="0"/>
              <a:t>Supported  </a:t>
            </a:r>
          </a:p>
        </p:txBody>
      </p:sp>
      <p:pic>
        <p:nvPicPr>
          <p:cNvPr id="143364" name="Picture 4">
            <a:extLst>
              <a:ext uri="{FF2B5EF4-FFF2-40B4-BE49-F238E27FC236}">
                <a16:creationId xmlns:a16="http://schemas.microsoft.com/office/drawing/2014/main" id="{F9E33910-48C0-4EF7-8091-1FC2DBEF8B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8700" y="4159250"/>
            <a:ext cx="20193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B5759A4F-F7A8-4B2D-A6E3-AFF542927E5F}"/>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59F8-E65E-4CA6-B30F-DF355452901B}"/>
              </a:ext>
            </a:extLst>
          </p:cNvPr>
          <p:cNvSpPr>
            <a:spLocks noGrp="1"/>
          </p:cNvSpPr>
          <p:nvPr>
            <p:ph type="title"/>
          </p:nvPr>
        </p:nvSpPr>
        <p:spPr/>
        <p:txBody>
          <a:bodyPr/>
          <a:lstStyle/>
          <a:p>
            <a:pPr eaLnBrk="1" hangingPunct="1">
              <a:defRPr/>
            </a:pPr>
            <a:r>
              <a:rPr lang="en-US" dirty="0"/>
              <a:t>Issue Resolving MODEL</a:t>
            </a:r>
          </a:p>
        </p:txBody>
      </p:sp>
      <p:sp>
        <p:nvSpPr>
          <p:cNvPr id="3" name="Content Placeholder 2">
            <a:extLst>
              <a:ext uri="{FF2B5EF4-FFF2-40B4-BE49-F238E27FC236}">
                <a16:creationId xmlns:a16="http://schemas.microsoft.com/office/drawing/2014/main" id="{07BF9EEF-435D-44CC-A4E7-FE6AFF627BD9}"/>
              </a:ext>
            </a:extLst>
          </p:cNvPr>
          <p:cNvSpPr>
            <a:spLocks noGrp="1"/>
          </p:cNvSpPr>
          <p:nvPr>
            <p:ph idx="1"/>
          </p:nvPr>
        </p:nvSpPr>
        <p:spPr>
          <a:xfrm>
            <a:off x="2133600" y="1371600"/>
            <a:ext cx="8077200" cy="4953000"/>
          </a:xfrm>
        </p:spPr>
        <p:txBody>
          <a:bodyPr/>
          <a:lstStyle/>
          <a:p>
            <a:pPr eaLnBrk="1" hangingPunct="1">
              <a:defRPr/>
            </a:pPr>
            <a:r>
              <a:rPr lang="en-US" dirty="0"/>
              <a:t>Issue </a:t>
            </a:r>
          </a:p>
          <a:p>
            <a:pPr eaLnBrk="1" hangingPunct="1">
              <a:defRPr/>
            </a:pPr>
            <a:r>
              <a:rPr lang="en-US" dirty="0"/>
              <a:t>Goal</a:t>
            </a:r>
          </a:p>
          <a:p>
            <a:pPr eaLnBrk="1" hangingPunct="1">
              <a:defRPr/>
            </a:pPr>
            <a:r>
              <a:rPr lang="en-US" dirty="0"/>
              <a:t>Actions</a:t>
            </a:r>
          </a:p>
          <a:p>
            <a:pPr eaLnBrk="1" hangingPunct="1">
              <a:defRPr/>
            </a:pPr>
            <a:r>
              <a:rPr lang="en-US" dirty="0"/>
              <a:t>Reasons</a:t>
            </a:r>
          </a:p>
          <a:p>
            <a:pPr eaLnBrk="1" hangingPunct="1">
              <a:defRPr/>
            </a:pPr>
            <a:r>
              <a:rPr lang="en-US" dirty="0"/>
              <a:t>Follow-up – measures</a:t>
            </a:r>
          </a:p>
          <a:p>
            <a:pPr eaLnBrk="1" hangingPunct="1">
              <a:defRPr/>
            </a:pPr>
            <a:r>
              <a:rPr lang="en-US" dirty="0"/>
              <a:t>Inform             </a:t>
            </a:r>
          </a:p>
          <a:p>
            <a:pPr eaLnBrk="1" hangingPunct="1">
              <a:defRPr/>
            </a:pPr>
            <a:r>
              <a:rPr lang="en-US" dirty="0"/>
              <a:t>Document</a:t>
            </a:r>
          </a:p>
        </p:txBody>
      </p:sp>
      <p:sp>
        <p:nvSpPr>
          <p:cNvPr id="144388" name="Footer Placeholder 3">
            <a:extLst>
              <a:ext uri="{FF2B5EF4-FFF2-40B4-BE49-F238E27FC236}">
                <a16:creationId xmlns:a16="http://schemas.microsoft.com/office/drawing/2014/main" id="{394017A0-C981-4AC7-9BA7-9FD6B970D429}"/>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9241-9CF4-4A97-A2D1-AC13EB87FA91}"/>
              </a:ext>
            </a:extLst>
          </p:cNvPr>
          <p:cNvSpPr>
            <a:spLocks noGrp="1"/>
          </p:cNvSpPr>
          <p:nvPr>
            <p:ph type="title"/>
          </p:nvPr>
        </p:nvSpPr>
        <p:spPr/>
        <p:txBody>
          <a:bodyPr/>
          <a:lstStyle/>
          <a:p>
            <a:pPr eaLnBrk="1" hangingPunct="1">
              <a:defRPr/>
            </a:pPr>
            <a:r>
              <a:rPr lang="en-US" dirty="0"/>
              <a:t>Issue Resolving</a:t>
            </a:r>
          </a:p>
        </p:txBody>
      </p:sp>
      <p:sp>
        <p:nvSpPr>
          <p:cNvPr id="3" name="Content Placeholder 2">
            <a:extLst>
              <a:ext uri="{FF2B5EF4-FFF2-40B4-BE49-F238E27FC236}">
                <a16:creationId xmlns:a16="http://schemas.microsoft.com/office/drawing/2014/main" id="{0883840C-7451-4D4F-AE2D-F2422E0A19B3}"/>
              </a:ext>
            </a:extLst>
          </p:cNvPr>
          <p:cNvSpPr>
            <a:spLocks noGrp="1"/>
          </p:cNvSpPr>
          <p:nvPr>
            <p:ph idx="1"/>
          </p:nvPr>
        </p:nvSpPr>
        <p:spPr/>
        <p:txBody>
          <a:bodyPr/>
          <a:lstStyle/>
          <a:p>
            <a:pPr eaLnBrk="1" hangingPunct="1">
              <a:defRPr/>
            </a:pPr>
            <a:r>
              <a:rPr lang="en-US" dirty="0"/>
              <a:t> Issue</a:t>
            </a:r>
          </a:p>
          <a:p>
            <a:pPr lvl="2" eaLnBrk="1" hangingPunct="1">
              <a:defRPr/>
            </a:pPr>
            <a:r>
              <a:rPr lang="en-US" dirty="0"/>
              <a:t>identify the  issue in the situation</a:t>
            </a:r>
          </a:p>
          <a:p>
            <a:pPr lvl="1" eaLnBrk="1" hangingPunct="1">
              <a:defRPr/>
            </a:pPr>
            <a:r>
              <a:rPr lang="en-US" dirty="0"/>
              <a:t>Moral</a:t>
            </a:r>
          </a:p>
          <a:p>
            <a:pPr lvl="1" eaLnBrk="1" hangingPunct="1">
              <a:defRPr/>
            </a:pPr>
            <a:r>
              <a:rPr lang="en-US" dirty="0"/>
              <a:t>Legal</a:t>
            </a:r>
          </a:p>
          <a:p>
            <a:pPr lvl="1" eaLnBrk="1" hangingPunct="1">
              <a:defRPr/>
            </a:pPr>
            <a:r>
              <a:rPr lang="en-US" dirty="0"/>
              <a:t>Process</a:t>
            </a:r>
          </a:p>
          <a:p>
            <a:pPr lvl="1" eaLnBrk="1" hangingPunct="1">
              <a:defRPr/>
            </a:pPr>
            <a:r>
              <a:rPr lang="en-US" dirty="0"/>
              <a:t>Other</a:t>
            </a:r>
          </a:p>
          <a:p>
            <a:pPr lvl="1" eaLnBrk="1" hangingPunct="1">
              <a:defRPr/>
            </a:pPr>
            <a:r>
              <a:rPr lang="en-US" dirty="0"/>
              <a:t>Systemic</a:t>
            </a:r>
          </a:p>
          <a:p>
            <a:pPr lvl="1" eaLnBrk="1" hangingPunct="1">
              <a:buFontTx/>
              <a:buNone/>
              <a:defRPr/>
            </a:pPr>
            <a:endParaRPr lang="en-US" dirty="0"/>
          </a:p>
        </p:txBody>
      </p:sp>
      <p:sp>
        <p:nvSpPr>
          <p:cNvPr id="145412" name="Footer Placeholder 3">
            <a:extLst>
              <a:ext uri="{FF2B5EF4-FFF2-40B4-BE49-F238E27FC236}">
                <a16:creationId xmlns:a16="http://schemas.microsoft.com/office/drawing/2014/main" id="{7B718275-D416-4B50-8E5E-91415078E59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FEF6-B5E4-4866-B523-7B8D6339AEE3}"/>
              </a:ext>
            </a:extLst>
          </p:cNvPr>
          <p:cNvSpPr>
            <a:spLocks noGrp="1"/>
          </p:cNvSpPr>
          <p:nvPr>
            <p:ph type="title"/>
          </p:nvPr>
        </p:nvSpPr>
        <p:spPr/>
        <p:txBody>
          <a:bodyPr/>
          <a:lstStyle/>
          <a:p>
            <a:pPr>
              <a:defRPr/>
            </a:pPr>
            <a:r>
              <a:rPr lang="en-US" dirty="0"/>
              <a:t>Issue Resolving</a:t>
            </a:r>
          </a:p>
        </p:txBody>
      </p:sp>
      <p:sp>
        <p:nvSpPr>
          <p:cNvPr id="3" name="Content Placeholder 2">
            <a:extLst>
              <a:ext uri="{FF2B5EF4-FFF2-40B4-BE49-F238E27FC236}">
                <a16:creationId xmlns:a16="http://schemas.microsoft.com/office/drawing/2014/main" id="{AC355CBF-8941-47CC-8041-A811E40CA5E9}"/>
              </a:ext>
            </a:extLst>
          </p:cNvPr>
          <p:cNvSpPr>
            <a:spLocks noGrp="1"/>
          </p:cNvSpPr>
          <p:nvPr>
            <p:ph idx="1"/>
          </p:nvPr>
        </p:nvSpPr>
        <p:spPr/>
        <p:txBody>
          <a:bodyPr/>
          <a:lstStyle/>
          <a:p>
            <a:pPr>
              <a:defRPr/>
            </a:pPr>
            <a:r>
              <a:rPr lang="en-US" dirty="0"/>
              <a:t>Goals</a:t>
            </a:r>
          </a:p>
          <a:p>
            <a:pPr lvl="1">
              <a:defRPr/>
            </a:pPr>
            <a:r>
              <a:rPr lang="en-US" dirty="0"/>
              <a:t>specify the results you will accomplish </a:t>
            </a:r>
          </a:p>
          <a:p>
            <a:pPr lvl="1">
              <a:defRPr/>
            </a:pPr>
            <a:r>
              <a:rPr lang="en-US" dirty="0"/>
              <a:t>envision the resolution the situation </a:t>
            </a:r>
          </a:p>
          <a:p>
            <a:pPr lvl="1">
              <a:defRPr/>
            </a:pPr>
            <a:r>
              <a:rPr lang="en-US" dirty="0"/>
              <a:t>be able to describe this result in detail</a:t>
            </a:r>
          </a:p>
          <a:p>
            <a:pPr lvl="1">
              <a:defRPr/>
            </a:pPr>
            <a:r>
              <a:rPr lang="en-US" dirty="0"/>
              <a:t>prioritize the goals necessary </a:t>
            </a:r>
          </a:p>
          <a:p>
            <a:pPr marL="0" indent="0">
              <a:buNone/>
              <a:defRPr/>
            </a:pPr>
            <a:endParaRPr lang="en-US" dirty="0"/>
          </a:p>
        </p:txBody>
      </p:sp>
      <p:sp>
        <p:nvSpPr>
          <p:cNvPr id="146436" name="Footer Placeholder 3">
            <a:extLst>
              <a:ext uri="{FF2B5EF4-FFF2-40B4-BE49-F238E27FC236}">
                <a16:creationId xmlns:a16="http://schemas.microsoft.com/office/drawing/2014/main" id="{77FDDFC5-9373-4FC6-A5D6-2ABE5E67E15D}"/>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ADA8-3B56-48AC-A430-382E1B1FB45F}"/>
              </a:ext>
            </a:extLst>
          </p:cNvPr>
          <p:cNvSpPr>
            <a:spLocks noGrp="1"/>
          </p:cNvSpPr>
          <p:nvPr>
            <p:ph type="title"/>
          </p:nvPr>
        </p:nvSpPr>
        <p:spPr/>
        <p:txBody>
          <a:bodyPr/>
          <a:lstStyle/>
          <a:p>
            <a:pPr>
              <a:defRPr/>
            </a:pPr>
            <a:r>
              <a:rPr lang="en-US" dirty="0"/>
              <a:t>Issue Resolving</a:t>
            </a:r>
          </a:p>
        </p:txBody>
      </p:sp>
      <p:sp>
        <p:nvSpPr>
          <p:cNvPr id="3" name="Content Placeholder 2">
            <a:extLst>
              <a:ext uri="{FF2B5EF4-FFF2-40B4-BE49-F238E27FC236}">
                <a16:creationId xmlns:a16="http://schemas.microsoft.com/office/drawing/2014/main" id="{4C04D87D-CB81-4CCC-B356-2DF794465296}"/>
              </a:ext>
            </a:extLst>
          </p:cNvPr>
          <p:cNvSpPr>
            <a:spLocks noGrp="1"/>
          </p:cNvSpPr>
          <p:nvPr>
            <p:ph idx="1"/>
          </p:nvPr>
        </p:nvSpPr>
        <p:spPr>
          <a:xfrm>
            <a:off x="2133600" y="1371600"/>
            <a:ext cx="8077200" cy="5105400"/>
          </a:xfrm>
        </p:spPr>
        <p:txBody>
          <a:bodyPr/>
          <a:lstStyle/>
          <a:p>
            <a:pPr>
              <a:defRPr/>
            </a:pPr>
            <a:r>
              <a:rPr lang="en-US" dirty="0"/>
              <a:t>Actions</a:t>
            </a:r>
          </a:p>
          <a:p>
            <a:pPr lvl="1">
              <a:defRPr/>
            </a:pPr>
            <a:r>
              <a:rPr lang="en-US" dirty="0"/>
              <a:t>describe the actions </a:t>
            </a:r>
          </a:p>
          <a:p>
            <a:pPr lvl="2">
              <a:defRPr/>
            </a:pPr>
            <a:r>
              <a:rPr lang="en-US" dirty="0"/>
              <a:t>you will take</a:t>
            </a:r>
          </a:p>
          <a:p>
            <a:pPr lvl="2">
              <a:defRPr/>
            </a:pPr>
            <a:r>
              <a:rPr lang="en-US" dirty="0"/>
              <a:t>decisions you will make </a:t>
            </a:r>
          </a:p>
          <a:p>
            <a:pPr lvl="2">
              <a:defRPr/>
            </a:pPr>
            <a:r>
              <a:rPr lang="en-US" dirty="0"/>
              <a:t>orders you will give </a:t>
            </a:r>
          </a:p>
          <a:p>
            <a:pPr lvl="2">
              <a:defRPr/>
            </a:pPr>
            <a:r>
              <a:rPr lang="en-US" dirty="0"/>
              <a:t>requests you will make</a:t>
            </a:r>
          </a:p>
          <a:p>
            <a:pPr>
              <a:defRPr/>
            </a:pPr>
            <a:r>
              <a:rPr lang="en-US" dirty="0"/>
              <a:t>Be specific, detailed and proactive</a:t>
            </a:r>
          </a:p>
          <a:p>
            <a:pPr>
              <a:defRPr/>
            </a:pPr>
            <a:r>
              <a:rPr lang="en-US" dirty="0"/>
              <a:t>Address them in chronological order</a:t>
            </a:r>
          </a:p>
          <a:p>
            <a:pPr marL="0" indent="0">
              <a:buNone/>
              <a:defRPr/>
            </a:pPr>
            <a:endParaRPr lang="en-US" dirty="0"/>
          </a:p>
          <a:p>
            <a:pPr>
              <a:defRPr/>
            </a:pPr>
            <a:endParaRPr lang="en-US" dirty="0"/>
          </a:p>
        </p:txBody>
      </p:sp>
      <p:sp>
        <p:nvSpPr>
          <p:cNvPr id="147460" name="Footer Placeholder 3">
            <a:extLst>
              <a:ext uri="{FF2B5EF4-FFF2-40B4-BE49-F238E27FC236}">
                <a16:creationId xmlns:a16="http://schemas.microsoft.com/office/drawing/2014/main" id="{CA054DD9-A619-4342-837D-E4D5917F34DB}"/>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1004-AC12-4E72-9B97-B590ECD9BD2B}"/>
              </a:ext>
            </a:extLst>
          </p:cNvPr>
          <p:cNvSpPr>
            <a:spLocks noGrp="1"/>
          </p:cNvSpPr>
          <p:nvPr>
            <p:ph type="title"/>
          </p:nvPr>
        </p:nvSpPr>
        <p:spPr/>
        <p:txBody>
          <a:bodyPr/>
          <a:lstStyle/>
          <a:p>
            <a:pPr>
              <a:defRPr/>
            </a:pPr>
            <a:r>
              <a:rPr lang="en-US" dirty="0"/>
              <a:t>Issue Resolving</a:t>
            </a:r>
          </a:p>
        </p:txBody>
      </p:sp>
      <p:sp>
        <p:nvSpPr>
          <p:cNvPr id="3" name="Content Placeholder 2">
            <a:extLst>
              <a:ext uri="{FF2B5EF4-FFF2-40B4-BE49-F238E27FC236}">
                <a16:creationId xmlns:a16="http://schemas.microsoft.com/office/drawing/2014/main" id="{50B183D9-4A83-4DB2-9D2D-78E11904E416}"/>
              </a:ext>
            </a:extLst>
          </p:cNvPr>
          <p:cNvSpPr>
            <a:spLocks noGrp="1"/>
          </p:cNvSpPr>
          <p:nvPr>
            <p:ph idx="1"/>
          </p:nvPr>
        </p:nvSpPr>
        <p:spPr/>
        <p:txBody>
          <a:bodyPr/>
          <a:lstStyle/>
          <a:p>
            <a:pPr>
              <a:defRPr/>
            </a:pPr>
            <a:r>
              <a:rPr lang="en-US" dirty="0"/>
              <a:t>Reasons</a:t>
            </a:r>
          </a:p>
          <a:p>
            <a:pPr>
              <a:defRPr/>
            </a:pPr>
            <a:r>
              <a:rPr lang="en-US" dirty="0"/>
              <a:t>Provide reasons for your: </a:t>
            </a:r>
          </a:p>
          <a:p>
            <a:pPr lvl="1">
              <a:defRPr/>
            </a:pPr>
            <a:r>
              <a:rPr lang="en-US" dirty="0"/>
              <a:t>actions, decisions, orders, directions and requests</a:t>
            </a:r>
          </a:p>
          <a:p>
            <a:pPr>
              <a:defRPr/>
            </a:pPr>
            <a:r>
              <a:rPr lang="en-US" dirty="0"/>
              <a:t>Focus on what is important to making your solution work locally</a:t>
            </a:r>
          </a:p>
          <a:p>
            <a:pPr>
              <a:defRPr/>
            </a:pPr>
            <a:r>
              <a:rPr lang="en-US" dirty="0"/>
              <a:t>Always keep in mind Policy Integrity Effectiveness and Safety</a:t>
            </a:r>
          </a:p>
          <a:p>
            <a:pPr>
              <a:defRPr/>
            </a:pPr>
            <a:endParaRPr lang="en-US" dirty="0"/>
          </a:p>
        </p:txBody>
      </p:sp>
      <p:sp>
        <p:nvSpPr>
          <p:cNvPr id="148484" name="Footer Placeholder 3">
            <a:extLst>
              <a:ext uri="{FF2B5EF4-FFF2-40B4-BE49-F238E27FC236}">
                <a16:creationId xmlns:a16="http://schemas.microsoft.com/office/drawing/2014/main" id="{E49EC7C1-FFE6-4104-8255-97BA4A01751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EEDF-F4ED-43DE-AE2F-A586CB217CE3}"/>
              </a:ext>
            </a:extLst>
          </p:cNvPr>
          <p:cNvSpPr>
            <a:spLocks noGrp="1"/>
          </p:cNvSpPr>
          <p:nvPr>
            <p:ph type="title"/>
          </p:nvPr>
        </p:nvSpPr>
        <p:spPr/>
        <p:txBody>
          <a:bodyPr/>
          <a:lstStyle/>
          <a:p>
            <a:pPr>
              <a:defRPr/>
            </a:pPr>
            <a:r>
              <a:rPr lang="en-US" dirty="0"/>
              <a:t>Issue Resolving</a:t>
            </a:r>
          </a:p>
        </p:txBody>
      </p:sp>
      <p:sp>
        <p:nvSpPr>
          <p:cNvPr id="3" name="Content Placeholder 2">
            <a:extLst>
              <a:ext uri="{FF2B5EF4-FFF2-40B4-BE49-F238E27FC236}">
                <a16:creationId xmlns:a16="http://schemas.microsoft.com/office/drawing/2014/main" id="{E133A120-EC8D-455F-BEFF-AA2A8B295670}"/>
              </a:ext>
            </a:extLst>
          </p:cNvPr>
          <p:cNvSpPr>
            <a:spLocks noGrp="1"/>
          </p:cNvSpPr>
          <p:nvPr>
            <p:ph idx="1"/>
          </p:nvPr>
        </p:nvSpPr>
        <p:spPr>
          <a:xfrm>
            <a:off x="1981200" y="1371600"/>
            <a:ext cx="8229600" cy="4876800"/>
          </a:xfrm>
        </p:spPr>
        <p:txBody>
          <a:bodyPr/>
          <a:lstStyle/>
          <a:p>
            <a:pPr>
              <a:defRPr/>
            </a:pPr>
            <a:r>
              <a:rPr lang="en-US" dirty="0"/>
              <a:t>Document</a:t>
            </a:r>
          </a:p>
          <a:p>
            <a:pPr>
              <a:defRPr/>
            </a:pPr>
            <a:r>
              <a:rPr lang="en-US" dirty="0"/>
              <a:t>Maintain all </a:t>
            </a:r>
          </a:p>
          <a:p>
            <a:pPr lvl="1">
              <a:defRPr/>
            </a:pPr>
            <a:r>
              <a:rPr lang="en-US" dirty="0"/>
              <a:t>reports, logs, memos, letters, notes, journal entries, emails</a:t>
            </a:r>
          </a:p>
          <a:p>
            <a:pPr>
              <a:defRPr/>
            </a:pPr>
            <a:r>
              <a:rPr lang="en-US" dirty="0"/>
              <a:t>Delegate when necessary ancillary reports</a:t>
            </a:r>
          </a:p>
          <a:p>
            <a:pPr>
              <a:defRPr/>
            </a:pPr>
            <a:r>
              <a:rPr lang="en-US" dirty="0"/>
              <a:t>Distribute documentation as necessary</a:t>
            </a:r>
          </a:p>
          <a:p>
            <a:pPr>
              <a:defRPr/>
            </a:pPr>
            <a:endParaRPr lang="en-US" dirty="0"/>
          </a:p>
        </p:txBody>
      </p:sp>
      <p:sp>
        <p:nvSpPr>
          <p:cNvPr id="149508" name="Footer Placeholder 3">
            <a:extLst>
              <a:ext uri="{FF2B5EF4-FFF2-40B4-BE49-F238E27FC236}">
                <a16:creationId xmlns:a16="http://schemas.microsoft.com/office/drawing/2014/main" id="{9D765FED-4922-4805-A9E4-8A928847D1D2}"/>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367DDC-0205-4F0B-8A1A-3567F453CA48}"/>
              </a:ext>
            </a:extLst>
          </p:cNvPr>
          <p:cNvSpPr>
            <a:spLocks noGrp="1"/>
          </p:cNvSpPr>
          <p:nvPr>
            <p:ph type="title"/>
          </p:nvPr>
        </p:nvSpPr>
        <p:spPr/>
        <p:txBody>
          <a:bodyPr/>
          <a:lstStyle/>
          <a:p>
            <a:pPr>
              <a:defRPr/>
            </a:pPr>
            <a:r>
              <a:rPr lang="en-US" dirty="0"/>
              <a:t>Human and Organizational Performance</a:t>
            </a:r>
          </a:p>
        </p:txBody>
      </p:sp>
      <p:pic>
        <p:nvPicPr>
          <p:cNvPr id="3" name="Content Placeholder 2" descr="A picture containing nature&#10;&#10;Description generated with high confidence">
            <a:extLst>
              <a:ext uri="{FF2B5EF4-FFF2-40B4-BE49-F238E27FC236}">
                <a16:creationId xmlns:a16="http://schemas.microsoft.com/office/drawing/2014/main" id="{26F59633-9DFA-44D0-BB93-87D2F460A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1246" y="1221401"/>
            <a:ext cx="6322092" cy="4877395"/>
          </a:xfrm>
        </p:spPr>
      </p:pic>
      <p:sp>
        <p:nvSpPr>
          <p:cNvPr id="4" name="Rectangle 3">
            <a:extLst>
              <a:ext uri="{FF2B5EF4-FFF2-40B4-BE49-F238E27FC236}">
                <a16:creationId xmlns:a16="http://schemas.microsoft.com/office/drawing/2014/main" id="{722770F2-BC15-4B14-9593-D0DA8E1245F6}"/>
              </a:ext>
            </a:extLst>
          </p:cNvPr>
          <p:cNvSpPr/>
          <p:nvPr/>
        </p:nvSpPr>
        <p:spPr>
          <a:xfrm>
            <a:off x="89458" y="1628774"/>
            <a:ext cx="3753880" cy="3139321"/>
          </a:xfrm>
          <a:prstGeom prst="rect">
            <a:avLst/>
          </a:prstGeom>
        </p:spPr>
        <p:txBody>
          <a:bodyPr wrap="square">
            <a:spAutoFit/>
          </a:bodyPr>
          <a:lstStyle/>
          <a:p>
            <a:r>
              <a:rPr lang="en-US" dirty="0"/>
              <a:t>Dr. Schein’s model: </a:t>
            </a:r>
          </a:p>
          <a:p>
            <a:endParaRPr lang="en-US" dirty="0"/>
          </a:p>
          <a:p>
            <a:pPr marL="342900" indent="-342900">
              <a:buFont typeface="Arial" panose="020B0604020202020204" pitchFamily="34" charset="0"/>
              <a:buChar char="•"/>
            </a:pPr>
            <a:r>
              <a:rPr lang="en-US" dirty="0"/>
              <a:t>artifacts (visible organizational structures and processes)</a:t>
            </a:r>
          </a:p>
          <a:p>
            <a:r>
              <a:rPr lang="en-US" dirty="0"/>
              <a:t> </a:t>
            </a:r>
          </a:p>
          <a:p>
            <a:pPr marL="342900" indent="-342900">
              <a:buFont typeface="Arial" panose="020B0604020202020204" pitchFamily="34" charset="0"/>
              <a:buChar char="•"/>
            </a:pPr>
            <a:r>
              <a:rPr lang="en-US" dirty="0"/>
              <a:t>espoused beliefs (values, goals, visions)</a:t>
            </a:r>
          </a:p>
          <a:p>
            <a:r>
              <a:rPr lang="en-US" dirty="0"/>
              <a:t> </a:t>
            </a:r>
          </a:p>
          <a:p>
            <a:pPr marL="342900" indent="-342900">
              <a:buFont typeface="Arial" panose="020B0604020202020204" pitchFamily="34" charset="0"/>
              <a:buChar char="•"/>
            </a:pPr>
            <a:r>
              <a:rPr lang="en-US" dirty="0"/>
              <a:t>basic assumptions and beliefs (unconscious beliefs, perceptions, feelings) </a:t>
            </a:r>
          </a:p>
        </p:txBody>
      </p:sp>
    </p:spTree>
  </p:cSld>
  <p:clrMapOvr>
    <a:masterClrMapping/>
  </p:clrMapOvr>
  <p:transition spd="med">
    <p:cover dir="rd"/>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3216-BC4B-4A62-9DB5-F7E8284010EC}"/>
              </a:ext>
            </a:extLst>
          </p:cNvPr>
          <p:cNvSpPr>
            <a:spLocks noGrp="1"/>
          </p:cNvSpPr>
          <p:nvPr>
            <p:ph type="title"/>
          </p:nvPr>
        </p:nvSpPr>
        <p:spPr/>
        <p:txBody>
          <a:bodyPr/>
          <a:lstStyle/>
          <a:p>
            <a:pPr>
              <a:defRPr/>
            </a:pPr>
            <a:r>
              <a:rPr lang="en-US" dirty="0"/>
              <a:t>Issue Resolving</a:t>
            </a:r>
          </a:p>
        </p:txBody>
      </p:sp>
      <p:sp>
        <p:nvSpPr>
          <p:cNvPr id="3" name="Content Placeholder 2">
            <a:extLst>
              <a:ext uri="{FF2B5EF4-FFF2-40B4-BE49-F238E27FC236}">
                <a16:creationId xmlns:a16="http://schemas.microsoft.com/office/drawing/2014/main" id="{8548C24A-F293-45DA-8B44-7307833DF39C}"/>
              </a:ext>
            </a:extLst>
          </p:cNvPr>
          <p:cNvSpPr>
            <a:spLocks noGrp="1"/>
          </p:cNvSpPr>
          <p:nvPr>
            <p:ph idx="1"/>
          </p:nvPr>
        </p:nvSpPr>
        <p:spPr>
          <a:xfrm>
            <a:off x="1828800" y="1371600"/>
            <a:ext cx="8382000" cy="4800600"/>
          </a:xfrm>
        </p:spPr>
        <p:txBody>
          <a:bodyPr/>
          <a:lstStyle/>
          <a:p>
            <a:pPr>
              <a:defRPr/>
            </a:pPr>
            <a:r>
              <a:rPr lang="en-US" dirty="0"/>
              <a:t>Inform </a:t>
            </a:r>
          </a:p>
          <a:p>
            <a:pPr>
              <a:defRPr/>
            </a:pPr>
            <a:r>
              <a:rPr lang="en-US" dirty="0"/>
              <a:t>Always keep your superior officer informed</a:t>
            </a:r>
          </a:p>
          <a:p>
            <a:pPr>
              <a:defRPr/>
            </a:pPr>
            <a:r>
              <a:rPr lang="en-US" dirty="0"/>
              <a:t>Tell others about the </a:t>
            </a:r>
          </a:p>
          <a:p>
            <a:pPr lvl="1">
              <a:defRPr/>
            </a:pPr>
            <a:r>
              <a:rPr lang="en-US" dirty="0"/>
              <a:t>decisions, actions, orders, requests</a:t>
            </a:r>
          </a:p>
          <a:p>
            <a:pPr>
              <a:defRPr/>
            </a:pPr>
            <a:r>
              <a:rPr lang="en-US" dirty="0"/>
              <a:t>Employ the gunsight technique</a:t>
            </a:r>
          </a:p>
          <a:p>
            <a:pPr lvl="1">
              <a:defRPr/>
            </a:pPr>
            <a:r>
              <a:rPr lang="en-US" dirty="0"/>
              <a:t>above/customer and peers/outside agencies sections/below</a:t>
            </a:r>
          </a:p>
          <a:p>
            <a:pPr>
              <a:defRPr/>
            </a:pPr>
            <a:endParaRPr lang="en-US" dirty="0"/>
          </a:p>
        </p:txBody>
      </p:sp>
      <p:sp>
        <p:nvSpPr>
          <p:cNvPr id="150532" name="Footer Placeholder 3">
            <a:extLst>
              <a:ext uri="{FF2B5EF4-FFF2-40B4-BE49-F238E27FC236}">
                <a16:creationId xmlns:a16="http://schemas.microsoft.com/office/drawing/2014/main" id="{2F9D17AC-BACE-4F4A-A4EE-AD22C393A7D1}"/>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93EB9-8DD0-49A8-ABCA-EB5AE298501F}"/>
              </a:ext>
            </a:extLst>
          </p:cNvPr>
          <p:cNvSpPr>
            <a:spLocks noGrp="1"/>
          </p:cNvSpPr>
          <p:nvPr>
            <p:ph type="title"/>
          </p:nvPr>
        </p:nvSpPr>
        <p:spPr/>
        <p:txBody>
          <a:bodyPr/>
          <a:lstStyle/>
          <a:p>
            <a:pPr>
              <a:defRPr/>
            </a:pPr>
            <a:r>
              <a:rPr lang="en-US" dirty="0"/>
              <a:t>Issue Resolving</a:t>
            </a:r>
          </a:p>
        </p:txBody>
      </p:sp>
      <p:sp>
        <p:nvSpPr>
          <p:cNvPr id="3" name="Content Placeholder 2">
            <a:extLst>
              <a:ext uri="{FF2B5EF4-FFF2-40B4-BE49-F238E27FC236}">
                <a16:creationId xmlns:a16="http://schemas.microsoft.com/office/drawing/2014/main" id="{A4D16595-617B-49C6-A157-21B18613F118}"/>
              </a:ext>
            </a:extLst>
          </p:cNvPr>
          <p:cNvSpPr>
            <a:spLocks noGrp="1"/>
          </p:cNvSpPr>
          <p:nvPr>
            <p:ph idx="1"/>
          </p:nvPr>
        </p:nvSpPr>
        <p:spPr>
          <a:xfrm>
            <a:off x="1828800" y="1371600"/>
            <a:ext cx="8382000" cy="5181600"/>
          </a:xfrm>
        </p:spPr>
        <p:txBody>
          <a:bodyPr/>
          <a:lstStyle/>
          <a:p>
            <a:pPr>
              <a:defRPr/>
            </a:pPr>
            <a:r>
              <a:rPr lang="en-US" dirty="0"/>
              <a:t>Follow-up</a:t>
            </a:r>
          </a:p>
          <a:p>
            <a:pPr>
              <a:defRPr/>
            </a:pPr>
            <a:r>
              <a:rPr lang="en-US" dirty="0"/>
              <a:t>Take whatever actions necessary to assess solution to include:</a:t>
            </a:r>
          </a:p>
          <a:p>
            <a:pPr lvl="2">
              <a:defRPr/>
            </a:pPr>
            <a:r>
              <a:rPr lang="en-US" dirty="0"/>
              <a:t>meetings, reports, training, mentoring, phone calls, personal contacts, email</a:t>
            </a:r>
          </a:p>
          <a:p>
            <a:pPr>
              <a:defRPr/>
            </a:pPr>
            <a:r>
              <a:rPr lang="en-US" dirty="0"/>
              <a:t>Ensure time frames, due dates and guidelines and directives are met </a:t>
            </a:r>
          </a:p>
          <a:p>
            <a:pPr>
              <a:defRPr/>
            </a:pPr>
            <a:r>
              <a:rPr lang="en-US" dirty="0"/>
              <a:t>Review, revise and redirect when necessary or when confronted with conflicting information</a:t>
            </a:r>
          </a:p>
          <a:p>
            <a:pPr>
              <a:defRPr/>
            </a:pPr>
            <a:endParaRPr lang="en-US" dirty="0"/>
          </a:p>
        </p:txBody>
      </p:sp>
      <p:sp>
        <p:nvSpPr>
          <p:cNvPr id="151556" name="Footer Placeholder 3">
            <a:extLst>
              <a:ext uri="{FF2B5EF4-FFF2-40B4-BE49-F238E27FC236}">
                <a16:creationId xmlns:a16="http://schemas.microsoft.com/office/drawing/2014/main" id="{CD02FE8E-F68A-4C15-8D20-26F3E16F4FA8}"/>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A638-F068-4D99-9961-EC597E3BEB83}"/>
              </a:ext>
            </a:extLst>
          </p:cNvPr>
          <p:cNvSpPr>
            <a:spLocks noGrp="1"/>
          </p:cNvSpPr>
          <p:nvPr>
            <p:ph type="title"/>
          </p:nvPr>
        </p:nvSpPr>
        <p:spPr/>
        <p:txBody>
          <a:bodyPr/>
          <a:lstStyle/>
          <a:p>
            <a:pPr>
              <a:defRPr/>
            </a:pPr>
            <a:r>
              <a:rPr lang="en-US" dirty="0"/>
              <a:t>The Three Laws of Performance </a:t>
            </a:r>
          </a:p>
        </p:txBody>
      </p:sp>
      <p:sp>
        <p:nvSpPr>
          <p:cNvPr id="3" name="Content Placeholder 2">
            <a:extLst>
              <a:ext uri="{FF2B5EF4-FFF2-40B4-BE49-F238E27FC236}">
                <a16:creationId xmlns:a16="http://schemas.microsoft.com/office/drawing/2014/main" id="{22E76343-81C8-463C-BCC5-DD10B092714E}"/>
              </a:ext>
            </a:extLst>
          </p:cNvPr>
          <p:cNvSpPr>
            <a:spLocks noGrp="1"/>
          </p:cNvSpPr>
          <p:nvPr>
            <p:ph idx="1"/>
          </p:nvPr>
        </p:nvSpPr>
        <p:spPr/>
        <p:txBody>
          <a:bodyPr/>
          <a:lstStyle/>
          <a:p>
            <a:pPr>
              <a:defRPr/>
            </a:pPr>
            <a:r>
              <a:rPr lang="en-US" dirty="0"/>
              <a:t>First Law: When looking at situations from the perspective of the Three Laws, one will realize that how a situation occurs to other individuals is more critical than what they think about the situation.</a:t>
            </a:r>
          </a:p>
          <a:p>
            <a:pPr>
              <a:defRPr/>
            </a:pPr>
            <a:endParaRPr lang="en-US" dirty="0"/>
          </a:p>
          <a:p>
            <a:pPr>
              <a:defRPr/>
            </a:pPr>
            <a:endParaRPr lang="en-US" dirty="0"/>
          </a:p>
        </p:txBody>
      </p:sp>
      <p:sp>
        <p:nvSpPr>
          <p:cNvPr id="152580" name="Footer Placeholder 3">
            <a:extLst>
              <a:ext uri="{FF2B5EF4-FFF2-40B4-BE49-F238E27FC236}">
                <a16:creationId xmlns:a16="http://schemas.microsoft.com/office/drawing/2014/main" id="{4EA48950-3F21-40C7-9733-7E1A31560E7F}"/>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7812E-A15D-40C2-8256-BB70E4E6BF87}"/>
              </a:ext>
            </a:extLst>
          </p:cNvPr>
          <p:cNvSpPr>
            <a:spLocks noGrp="1"/>
          </p:cNvSpPr>
          <p:nvPr>
            <p:ph type="title"/>
          </p:nvPr>
        </p:nvSpPr>
        <p:spPr/>
        <p:txBody>
          <a:bodyPr/>
          <a:lstStyle/>
          <a:p>
            <a:pPr>
              <a:defRPr/>
            </a:pPr>
            <a:r>
              <a:rPr lang="en-US" dirty="0"/>
              <a:t>The Three Laws of Performance </a:t>
            </a:r>
          </a:p>
        </p:txBody>
      </p:sp>
      <p:sp>
        <p:nvSpPr>
          <p:cNvPr id="3" name="Content Placeholder 2">
            <a:extLst>
              <a:ext uri="{FF2B5EF4-FFF2-40B4-BE49-F238E27FC236}">
                <a16:creationId xmlns:a16="http://schemas.microsoft.com/office/drawing/2014/main" id="{99CF8177-4D31-4CED-84D7-2C99776FFEB9}"/>
              </a:ext>
            </a:extLst>
          </p:cNvPr>
          <p:cNvSpPr>
            <a:spLocks noGrp="1"/>
          </p:cNvSpPr>
          <p:nvPr>
            <p:ph idx="1"/>
          </p:nvPr>
        </p:nvSpPr>
        <p:spPr>
          <a:xfrm>
            <a:off x="1828800" y="1143000"/>
            <a:ext cx="8534400" cy="5334000"/>
          </a:xfrm>
        </p:spPr>
        <p:txBody>
          <a:bodyPr>
            <a:normAutofit fontScale="85000" lnSpcReduction="20000"/>
          </a:bodyPr>
          <a:lstStyle/>
          <a:p>
            <a:pPr>
              <a:defRPr/>
            </a:pPr>
            <a:r>
              <a:rPr lang="en-US" dirty="0"/>
              <a:t>How people perform correlates to how situations occur to them. </a:t>
            </a:r>
          </a:p>
          <a:p>
            <a:pPr lvl="1">
              <a:defRPr/>
            </a:pPr>
            <a:r>
              <a:rPr lang="en-US" dirty="0"/>
              <a:t>When a person takes action, it always makes complete sense to them. </a:t>
            </a:r>
          </a:p>
          <a:p>
            <a:pPr lvl="1">
              <a:defRPr/>
            </a:pPr>
            <a:endParaRPr lang="en-US" dirty="0"/>
          </a:p>
          <a:p>
            <a:pPr>
              <a:defRPr/>
            </a:pPr>
            <a:r>
              <a:rPr lang="en-US" dirty="0"/>
              <a:t>Each person assumes that the way things occur for them is how they are occurring for another. </a:t>
            </a:r>
          </a:p>
          <a:p>
            <a:pPr>
              <a:defRPr/>
            </a:pPr>
            <a:endParaRPr lang="en-US" dirty="0"/>
          </a:p>
          <a:p>
            <a:pPr>
              <a:defRPr/>
            </a:pPr>
            <a:r>
              <a:rPr lang="en-US" dirty="0"/>
              <a:t>How a person experiences a situation is based on one’s personal perspective and past history. </a:t>
            </a:r>
          </a:p>
          <a:p>
            <a:pPr marL="0" indent="0">
              <a:buNone/>
              <a:defRPr/>
            </a:pPr>
            <a:r>
              <a:rPr lang="en-US" dirty="0"/>
              <a:t>  </a:t>
            </a:r>
          </a:p>
          <a:p>
            <a:pPr>
              <a:defRPr/>
            </a:pPr>
            <a:r>
              <a:rPr lang="en-US" dirty="0"/>
              <a:t>How a situation occurs for a person includes their view of the past (why things are the way they are) and the future (where things are going). </a:t>
            </a:r>
          </a:p>
        </p:txBody>
      </p:sp>
    </p:spTree>
  </p:cSld>
  <p:clrMapOvr>
    <a:masterClrMapping/>
  </p:clrMapOvr>
  <p:transition spd="med">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B62E-57CE-4992-8D16-9E35E30ECD6C}"/>
              </a:ext>
            </a:extLst>
          </p:cNvPr>
          <p:cNvSpPr>
            <a:spLocks noGrp="1"/>
          </p:cNvSpPr>
          <p:nvPr>
            <p:ph type="title"/>
          </p:nvPr>
        </p:nvSpPr>
        <p:spPr/>
        <p:txBody>
          <a:bodyPr/>
          <a:lstStyle/>
          <a:p>
            <a:pPr>
              <a:defRPr/>
            </a:pPr>
            <a:r>
              <a:rPr lang="en-US" dirty="0"/>
              <a:t>3 Laws of Performance </a:t>
            </a:r>
          </a:p>
        </p:txBody>
      </p:sp>
      <p:sp>
        <p:nvSpPr>
          <p:cNvPr id="3" name="Content Placeholder 2">
            <a:extLst>
              <a:ext uri="{FF2B5EF4-FFF2-40B4-BE49-F238E27FC236}">
                <a16:creationId xmlns:a16="http://schemas.microsoft.com/office/drawing/2014/main" id="{F0F13F16-99C6-4774-BEAC-0FF0FA02D046}"/>
              </a:ext>
            </a:extLst>
          </p:cNvPr>
          <p:cNvSpPr>
            <a:spLocks noGrp="1"/>
          </p:cNvSpPr>
          <p:nvPr>
            <p:ph idx="1"/>
          </p:nvPr>
        </p:nvSpPr>
        <p:spPr/>
        <p:txBody>
          <a:bodyPr/>
          <a:lstStyle/>
          <a:p>
            <a:pPr>
              <a:defRPr/>
            </a:pPr>
            <a:r>
              <a:rPr lang="en-US" dirty="0"/>
              <a:t>First Law of Performance: </a:t>
            </a:r>
          </a:p>
          <a:p>
            <a:pPr lvl="1">
              <a:defRPr/>
            </a:pPr>
            <a:r>
              <a:rPr lang="en-US" dirty="0"/>
              <a:t>How people perform correlates to how situations occur to them</a:t>
            </a:r>
          </a:p>
          <a:p>
            <a:pPr>
              <a:defRPr/>
            </a:pPr>
            <a:endParaRPr lang="en-US" dirty="0"/>
          </a:p>
          <a:p>
            <a:pPr>
              <a:defRPr/>
            </a:pPr>
            <a:r>
              <a:rPr lang="en-US" dirty="0"/>
              <a:t>Leadership Corollary 1: </a:t>
            </a:r>
          </a:p>
          <a:p>
            <a:pPr lvl="1">
              <a:defRPr/>
            </a:pPr>
            <a:r>
              <a:rPr lang="en-US" dirty="0"/>
              <a:t>Leaders have a say, and give others a say, in how situations occur</a:t>
            </a:r>
          </a:p>
        </p:txBody>
      </p:sp>
      <p:sp>
        <p:nvSpPr>
          <p:cNvPr id="154628" name="Footer Placeholder 3">
            <a:extLst>
              <a:ext uri="{FF2B5EF4-FFF2-40B4-BE49-F238E27FC236}">
                <a16:creationId xmlns:a16="http://schemas.microsoft.com/office/drawing/2014/main" id="{95AEEABC-F996-41C8-9E1E-44839D385363}"/>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C732-9C60-47BF-9578-D38184E0A739}"/>
              </a:ext>
            </a:extLst>
          </p:cNvPr>
          <p:cNvSpPr>
            <a:spLocks noGrp="1"/>
          </p:cNvSpPr>
          <p:nvPr>
            <p:ph type="title"/>
          </p:nvPr>
        </p:nvSpPr>
        <p:spPr/>
        <p:txBody>
          <a:bodyPr/>
          <a:lstStyle/>
          <a:p>
            <a:pPr>
              <a:defRPr/>
            </a:pPr>
            <a:r>
              <a:rPr lang="en-US" dirty="0"/>
              <a:t>The Three Laws of Performance </a:t>
            </a:r>
          </a:p>
        </p:txBody>
      </p:sp>
      <p:sp>
        <p:nvSpPr>
          <p:cNvPr id="3" name="Content Placeholder 2">
            <a:extLst>
              <a:ext uri="{FF2B5EF4-FFF2-40B4-BE49-F238E27FC236}">
                <a16:creationId xmlns:a16="http://schemas.microsoft.com/office/drawing/2014/main" id="{FF066AE5-4776-4169-ACE8-8DBC5F027C49}"/>
              </a:ext>
            </a:extLst>
          </p:cNvPr>
          <p:cNvSpPr>
            <a:spLocks noGrp="1"/>
          </p:cNvSpPr>
          <p:nvPr>
            <p:ph idx="1"/>
          </p:nvPr>
        </p:nvSpPr>
        <p:spPr>
          <a:xfrm>
            <a:off x="2209800" y="1371600"/>
            <a:ext cx="8001000" cy="4876800"/>
          </a:xfrm>
        </p:spPr>
        <p:txBody>
          <a:bodyPr/>
          <a:lstStyle/>
          <a:p>
            <a:pPr>
              <a:defRPr/>
            </a:pPr>
            <a:r>
              <a:rPr lang="en-US" dirty="0"/>
              <a:t>• Second Law: </a:t>
            </a:r>
          </a:p>
          <a:p>
            <a:pPr lvl="1">
              <a:defRPr/>
            </a:pPr>
            <a:r>
              <a:rPr lang="en-US" dirty="0"/>
              <a:t>A person may observe how people’s use of language expresses, sustains, and holds in place the way in which situations occur to them. One may also become aware that most people talk about the future in terms of the past. It will be clear that their actions correlate with their default futures.</a:t>
            </a:r>
          </a:p>
        </p:txBody>
      </p:sp>
      <p:sp>
        <p:nvSpPr>
          <p:cNvPr id="155652" name="Footer Placeholder 3">
            <a:extLst>
              <a:ext uri="{FF2B5EF4-FFF2-40B4-BE49-F238E27FC236}">
                <a16:creationId xmlns:a16="http://schemas.microsoft.com/office/drawing/2014/main" id="{0272BDA2-1EA2-43C8-9843-9A5626A54B28}"/>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D328-2D87-4FF3-92F2-E07D80603836}"/>
              </a:ext>
            </a:extLst>
          </p:cNvPr>
          <p:cNvSpPr>
            <a:spLocks noGrp="1"/>
          </p:cNvSpPr>
          <p:nvPr>
            <p:ph type="title"/>
          </p:nvPr>
        </p:nvSpPr>
        <p:spPr>
          <a:xfrm>
            <a:off x="2057400" y="152400"/>
            <a:ext cx="7848600" cy="762000"/>
          </a:xfrm>
        </p:spPr>
        <p:txBody>
          <a:bodyPr/>
          <a:lstStyle/>
          <a:p>
            <a:pPr>
              <a:defRPr/>
            </a:pPr>
            <a:r>
              <a:rPr lang="en-US" sz="4000" dirty="0"/>
              <a:t>The Second Law of Performance</a:t>
            </a:r>
          </a:p>
        </p:txBody>
      </p:sp>
      <p:sp>
        <p:nvSpPr>
          <p:cNvPr id="3" name="Content Placeholder 2">
            <a:extLst>
              <a:ext uri="{FF2B5EF4-FFF2-40B4-BE49-F238E27FC236}">
                <a16:creationId xmlns:a16="http://schemas.microsoft.com/office/drawing/2014/main" id="{AA0F16BD-725B-4384-9C1B-2223044CE569}"/>
              </a:ext>
            </a:extLst>
          </p:cNvPr>
          <p:cNvSpPr>
            <a:spLocks noGrp="1"/>
          </p:cNvSpPr>
          <p:nvPr>
            <p:ph idx="1"/>
          </p:nvPr>
        </p:nvSpPr>
        <p:spPr>
          <a:xfrm>
            <a:off x="1828800" y="1219200"/>
            <a:ext cx="8534400" cy="5486400"/>
          </a:xfrm>
        </p:spPr>
        <p:txBody>
          <a:bodyPr>
            <a:normAutofit fontScale="92500" lnSpcReduction="20000"/>
          </a:bodyPr>
          <a:lstStyle/>
          <a:p>
            <a:pPr>
              <a:defRPr/>
            </a:pPr>
            <a:r>
              <a:rPr lang="en-US" dirty="0"/>
              <a:t>How a situation occurs arises in language </a:t>
            </a:r>
          </a:p>
          <a:p>
            <a:pPr lvl="1">
              <a:defRPr/>
            </a:pPr>
            <a:r>
              <a:rPr lang="en-US" dirty="0"/>
              <a:t>Language includes spoken and written, body language, facial expressions, tone of voice, pictures and drawings, any actions that have symbolic intent.</a:t>
            </a:r>
          </a:p>
          <a:p>
            <a:pPr>
              <a:defRPr/>
            </a:pPr>
            <a:r>
              <a:rPr lang="en-US" dirty="0"/>
              <a:t>Whenever something is said, other communication is carried along with it, “the unsaid but communicated”.</a:t>
            </a:r>
          </a:p>
          <a:p>
            <a:pPr>
              <a:defRPr/>
            </a:pPr>
            <a:r>
              <a:rPr lang="en-US" dirty="0"/>
              <a:t>When it comes to elevating performance, the unsaid is the most important part. </a:t>
            </a:r>
          </a:p>
          <a:p>
            <a:pPr lvl="1">
              <a:defRPr/>
            </a:pPr>
            <a:r>
              <a:rPr lang="en-US" dirty="0"/>
              <a:t>The unsaid but communicated includes assumptions, expectations, disappointments, resentments, regrets, interpretations, significance, and issues that occur as dangerous.</a:t>
            </a:r>
          </a:p>
        </p:txBody>
      </p:sp>
    </p:spTree>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E791-802B-42E7-899D-8D93D5FD1CFA}"/>
              </a:ext>
            </a:extLst>
          </p:cNvPr>
          <p:cNvSpPr>
            <a:spLocks noGrp="1"/>
          </p:cNvSpPr>
          <p:nvPr>
            <p:ph type="title"/>
          </p:nvPr>
        </p:nvSpPr>
        <p:spPr/>
        <p:txBody>
          <a:bodyPr/>
          <a:lstStyle/>
          <a:p>
            <a:pPr>
              <a:defRPr/>
            </a:pPr>
            <a:r>
              <a:rPr lang="en-US" dirty="0"/>
              <a:t>3 Laws of Performance </a:t>
            </a:r>
          </a:p>
        </p:txBody>
      </p:sp>
      <p:sp>
        <p:nvSpPr>
          <p:cNvPr id="3" name="Content Placeholder 2">
            <a:extLst>
              <a:ext uri="{FF2B5EF4-FFF2-40B4-BE49-F238E27FC236}">
                <a16:creationId xmlns:a16="http://schemas.microsoft.com/office/drawing/2014/main" id="{00CE2763-255F-43F3-9D48-57652ED1B966}"/>
              </a:ext>
            </a:extLst>
          </p:cNvPr>
          <p:cNvSpPr>
            <a:spLocks noGrp="1"/>
          </p:cNvSpPr>
          <p:nvPr>
            <p:ph idx="1"/>
          </p:nvPr>
        </p:nvSpPr>
        <p:spPr/>
        <p:txBody>
          <a:bodyPr/>
          <a:lstStyle/>
          <a:p>
            <a:pPr>
              <a:defRPr/>
            </a:pPr>
            <a:r>
              <a:rPr lang="en-US" dirty="0"/>
              <a:t>Second Law of Performance: </a:t>
            </a:r>
          </a:p>
          <a:p>
            <a:pPr lvl="1">
              <a:defRPr/>
            </a:pPr>
            <a:r>
              <a:rPr lang="en-US" dirty="0"/>
              <a:t>How a situation occurs arises in language</a:t>
            </a:r>
          </a:p>
          <a:p>
            <a:pPr marL="0" indent="0">
              <a:buNone/>
              <a:defRPr/>
            </a:pPr>
            <a:endParaRPr lang="en-US" dirty="0"/>
          </a:p>
          <a:p>
            <a:pPr>
              <a:defRPr/>
            </a:pPr>
            <a:r>
              <a:rPr lang="en-US" dirty="0"/>
              <a:t>Leadership Corollary 2: </a:t>
            </a:r>
          </a:p>
          <a:p>
            <a:pPr lvl="1">
              <a:defRPr/>
            </a:pPr>
            <a:r>
              <a:rPr lang="en-US" dirty="0"/>
              <a:t>Leaders master the conversational environment.</a:t>
            </a:r>
          </a:p>
          <a:p>
            <a:pPr>
              <a:defRPr/>
            </a:pPr>
            <a:endParaRPr lang="en-US" dirty="0"/>
          </a:p>
        </p:txBody>
      </p:sp>
      <p:sp>
        <p:nvSpPr>
          <p:cNvPr id="157700" name="Footer Placeholder 3">
            <a:extLst>
              <a:ext uri="{FF2B5EF4-FFF2-40B4-BE49-F238E27FC236}">
                <a16:creationId xmlns:a16="http://schemas.microsoft.com/office/drawing/2014/main" id="{4B204C6B-56B0-44E1-A97F-D7124A03F06D}"/>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E2236-BD88-4999-BD7E-330F242FE76C}"/>
              </a:ext>
            </a:extLst>
          </p:cNvPr>
          <p:cNvSpPr>
            <a:spLocks noGrp="1"/>
          </p:cNvSpPr>
          <p:nvPr>
            <p:ph type="title"/>
          </p:nvPr>
        </p:nvSpPr>
        <p:spPr/>
        <p:txBody>
          <a:bodyPr/>
          <a:lstStyle/>
          <a:p>
            <a:pPr>
              <a:defRPr/>
            </a:pPr>
            <a:r>
              <a:rPr lang="en-US" dirty="0"/>
              <a:t>The Three Laws of Performance </a:t>
            </a:r>
          </a:p>
        </p:txBody>
      </p:sp>
      <p:sp>
        <p:nvSpPr>
          <p:cNvPr id="3" name="Content Placeholder 2">
            <a:extLst>
              <a:ext uri="{FF2B5EF4-FFF2-40B4-BE49-F238E27FC236}">
                <a16:creationId xmlns:a16="http://schemas.microsoft.com/office/drawing/2014/main" id="{48457AB1-A855-47B9-98EB-FB7D9DD3899B}"/>
              </a:ext>
            </a:extLst>
          </p:cNvPr>
          <p:cNvSpPr>
            <a:spLocks noGrp="1"/>
          </p:cNvSpPr>
          <p:nvPr>
            <p:ph idx="1"/>
          </p:nvPr>
        </p:nvSpPr>
        <p:spPr/>
        <p:txBody>
          <a:bodyPr/>
          <a:lstStyle/>
          <a:p>
            <a:pPr>
              <a:defRPr/>
            </a:pPr>
            <a:r>
              <a:rPr lang="en-US" dirty="0"/>
              <a:t>Third Law: </a:t>
            </a:r>
          </a:p>
          <a:p>
            <a:pPr lvl="1">
              <a:defRPr/>
            </a:pPr>
            <a:r>
              <a:rPr lang="en-US" dirty="0"/>
              <a:t>One will see that only a few people talk generatively. Instead of merely describing, these people use language to create new futures</a:t>
            </a:r>
          </a:p>
          <a:p>
            <a:pPr>
              <a:defRPr/>
            </a:pPr>
            <a:endParaRPr lang="en-US" dirty="0"/>
          </a:p>
        </p:txBody>
      </p:sp>
      <p:sp>
        <p:nvSpPr>
          <p:cNvPr id="158724" name="Footer Placeholder 3">
            <a:extLst>
              <a:ext uri="{FF2B5EF4-FFF2-40B4-BE49-F238E27FC236}">
                <a16:creationId xmlns:a16="http://schemas.microsoft.com/office/drawing/2014/main" id="{88A443D7-5C72-44F6-BDCA-A049E3AAAFD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D3C1-B22D-422E-AE90-4723C9F09F7E}"/>
              </a:ext>
            </a:extLst>
          </p:cNvPr>
          <p:cNvSpPr>
            <a:spLocks noGrp="1"/>
          </p:cNvSpPr>
          <p:nvPr>
            <p:ph type="title"/>
          </p:nvPr>
        </p:nvSpPr>
        <p:spPr>
          <a:xfrm>
            <a:off x="1905001" y="76200"/>
            <a:ext cx="7756525" cy="914400"/>
          </a:xfrm>
        </p:spPr>
        <p:txBody>
          <a:bodyPr/>
          <a:lstStyle/>
          <a:p>
            <a:pPr>
              <a:defRPr/>
            </a:pPr>
            <a:r>
              <a:rPr lang="en-US" dirty="0"/>
              <a:t>The Third Law of Performance</a:t>
            </a:r>
          </a:p>
        </p:txBody>
      </p:sp>
      <p:sp>
        <p:nvSpPr>
          <p:cNvPr id="3" name="Content Placeholder 2">
            <a:extLst>
              <a:ext uri="{FF2B5EF4-FFF2-40B4-BE49-F238E27FC236}">
                <a16:creationId xmlns:a16="http://schemas.microsoft.com/office/drawing/2014/main" id="{5AECDE38-D21C-4A27-B8E9-508CAA402739}"/>
              </a:ext>
            </a:extLst>
          </p:cNvPr>
          <p:cNvSpPr>
            <a:spLocks noGrp="1"/>
          </p:cNvSpPr>
          <p:nvPr>
            <p:ph idx="1"/>
          </p:nvPr>
        </p:nvSpPr>
        <p:spPr>
          <a:xfrm>
            <a:off x="1905000" y="1143000"/>
            <a:ext cx="8382000" cy="5334000"/>
          </a:xfrm>
        </p:spPr>
        <p:txBody>
          <a:bodyPr>
            <a:normAutofit fontScale="62500" lnSpcReduction="20000"/>
          </a:bodyPr>
          <a:lstStyle/>
          <a:p>
            <a:pPr>
              <a:defRPr/>
            </a:pPr>
            <a:r>
              <a:rPr lang="en-US" dirty="0"/>
              <a:t>There are two different ways to use language. </a:t>
            </a:r>
          </a:p>
          <a:p>
            <a:pPr>
              <a:defRPr/>
            </a:pPr>
            <a:r>
              <a:rPr lang="en-US" dirty="0"/>
              <a:t>The first is descriptive – that is, using language to depict or represent things as they are or have been. Descriptive language has its limits. One cannot create something new merely by describing what was and is. Using descriptive language to talk about the future is limited to prediction based on past cycles and current realities. </a:t>
            </a:r>
          </a:p>
          <a:p>
            <a:pPr>
              <a:defRPr/>
            </a:pPr>
            <a:endParaRPr lang="en-US" dirty="0"/>
          </a:p>
          <a:p>
            <a:pPr>
              <a:defRPr/>
            </a:pPr>
            <a:r>
              <a:rPr lang="en-US" dirty="0"/>
              <a:t>Future-based language, also called generative language, has the power to create new futures, to craft vision, and to eliminate the blinders that are preventing people from seeing possibilities. It does not describe how a situation occurs. Instead it transforms how it occurs by rewriting the future. </a:t>
            </a:r>
          </a:p>
          <a:p>
            <a:pPr>
              <a:defRPr/>
            </a:pPr>
            <a:endParaRPr lang="en-US" dirty="0"/>
          </a:p>
          <a:p>
            <a:pPr>
              <a:defRPr/>
            </a:pPr>
            <a:r>
              <a:rPr lang="en-US" dirty="0"/>
              <a:t>A universal principle is that people live into the future they see coming at them, not the actual future they will get to someday. Unless people have done something radical to alter their course, the future they are living into is their default future. The default future consists of a person’s expectations, fears hopes, and predictions, all of which are ultimately based on one’s experience in the past. </a:t>
            </a:r>
          </a:p>
        </p:txBody>
      </p:sp>
    </p:spTree>
  </p:cSld>
  <p:clrMapOvr>
    <a:masterClrMapping/>
  </p:clrMapOvr>
  <p:transition spd="med">
    <p:cover dir="r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2CAF3-ACBE-4FD3-AE23-77553C2408C4}"/>
              </a:ext>
            </a:extLst>
          </p:cNvPr>
          <p:cNvSpPr>
            <a:spLocks noGrp="1"/>
          </p:cNvSpPr>
          <p:nvPr>
            <p:ph type="title"/>
          </p:nvPr>
        </p:nvSpPr>
        <p:spPr>
          <a:xfrm>
            <a:off x="838200" y="631825"/>
            <a:ext cx="10515600" cy="1325563"/>
          </a:xfrm>
        </p:spPr>
        <p:txBody>
          <a:bodyPr>
            <a:normAutofit/>
          </a:bodyPr>
          <a:lstStyle/>
          <a:p>
            <a:pPr>
              <a:lnSpc>
                <a:spcPct val="90000"/>
              </a:lnSpc>
            </a:pPr>
            <a:r>
              <a:rPr lang="en-US" sz="2800" b="1">
                <a:effectLst/>
              </a:rPr>
              <a:t>The HOP philosophy is at the bottom of the iceberg, not the top</a:t>
            </a:r>
            <a:br>
              <a:rPr lang="en-US" sz="2800">
                <a:effectLst/>
              </a:rPr>
            </a:br>
            <a:endParaRPr lang="en-US" sz="2800"/>
          </a:p>
        </p:txBody>
      </p:sp>
      <p:sp>
        <p:nvSpPr>
          <p:cNvPr id="3" name="Content Placeholder 2">
            <a:extLst>
              <a:ext uri="{FF2B5EF4-FFF2-40B4-BE49-F238E27FC236}">
                <a16:creationId xmlns:a16="http://schemas.microsoft.com/office/drawing/2014/main" id="{BCC82BE0-C82D-4669-A514-E2630B4DA4B2}"/>
              </a:ext>
            </a:extLst>
          </p:cNvPr>
          <p:cNvSpPr>
            <a:spLocks noGrp="1"/>
          </p:cNvSpPr>
          <p:nvPr>
            <p:ph idx="1"/>
          </p:nvPr>
        </p:nvSpPr>
        <p:spPr>
          <a:xfrm>
            <a:off x="838200" y="2057400"/>
            <a:ext cx="10515600" cy="3871762"/>
          </a:xfrm>
        </p:spPr>
        <p:txBody>
          <a:bodyPr>
            <a:normAutofit/>
          </a:bodyPr>
          <a:lstStyle/>
          <a:p>
            <a:r>
              <a:rPr lang="en-US" sz="2400">
                <a:effectLst/>
              </a:rPr>
              <a:t>HOP is a group of principles or organization beliefs that: 	shape our programs, tools, behaviors, and language</a:t>
            </a:r>
          </a:p>
          <a:p>
            <a:r>
              <a:rPr lang="en-US" sz="2400">
                <a:effectLst/>
              </a:rPr>
              <a:t> </a:t>
            </a:r>
          </a:p>
          <a:p>
            <a:r>
              <a:rPr lang="en-US" sz="2400">
                <a:effectLst/>
              </a:rPr>
              <a:t>HOP adjusts the department’s shared beliefs around: 	blame, error, the definition of safety, the role of the 	worker, complacency, risk normalization, contextual 	influence, failure, the importance of learning from 	normal work </a:t>
            </a:r>
          </a:p>
          <a:p>
            <a:endParaRPr lang="en-US" sz="2400">
              <a:effectLst/>
            </a:endParaRPr>
          </a:p>
          <a:p>
            <a:r>
              <a:rPr lang="en-US" sz="2400">
                <a:effectLst/>
              </a:rPr>
              <a:t>With the end goal of creating more resilient FD  </a:t>
            </a:r>
          </a:p>
          <a:p>
            <a:endParaRPr lang="en-US" sz="2400"/>
          </a:p>
        </p:txBody>
      </p:sp>
    </p:spTree>
    <p:extLst>
      <p:ext uri="{BB962C8B-B14F-4D97-AF65-F5344CB8AC3E}">
        <p14:creationId xmlns:p14="http://schemas.microsoft.com/office/powerpoint/2010/main" val="1106350753"/>
      </p:ext>
    </p:extLst>
  </p:cSld>
  <p:clrMapOvr>
    <a:masterClrMapping/>
  </p:clrMapOvr>
  <p:transition spd="med">
    <p:cover dir="rd"/>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4219C-5C15-4654-96FB-93545CEB4F0C}"/>
              </a:ext>
            </a:extLst>
          </p:cNvPr>
          <p:cNvSpPr>
            <a:spLocks noGrp="1"/>
          </p:cNvSpPr>
          <p:nvPr>
            <p:ph type="title"/>
          </p:nvPr>
        </p:nvSpPr>
        <p:spPr/>
        <p:txBody>
          <a:bodyPr/>
          <a:lstStyle/>
          <a:p>
            <a:pPr>
              <a:defRPr/>
            </a:pPr>
            <a:r>
              <a:rPr lang="en-US" dirty="0"/>
              <a:t>3 Laws of Performance </a:t>
            </a:r>
          </a:p>
        </p:txBody>
      </p:sp>
      <p:sp>
        <p:nvSpPr>
          <p:cNvPr id="3" name="Content Placeholder 2">
            <a:extLst>
              <a:ext uri="{FF2B5EF4-FFF2-40B4-BE49-F238E27FC236}">
                <a16:creationId xmlns:a16="http://schemas.microsoft.com/office/drawing/2014/main" id="{40660A7A-F877-4320-B191-3D6E415FD7A6}"/>
              </a:ext>
            </a:extLst>
          </p:cNvPr>
          <p:cNvSpPr>
            <a:spLocks noGrp="1"/>
          </p:cNvSpPr>
          <p:nvPr>
            <p:ph idx="1"/>
          </p:nvPr>
        </p:nvSpPr>
        <p:spPr/>
        <p:txBody>
          <a:bodyPr/>
          <a:lstStyle/>
          <a:p>
            <a:pPr>
              <a:defRPr/>
            </a:pPr>
            <a:r>
              <a:rPr lang="en-US" dirty="0"/>
              <a:t>Third Law of Performance: </a:t>
            </a:r>
          </a:p>
          <a:p>
            <a:pPr lvl="1">
              <a:defRPr/>
            </a:pPr>
            <a:r>
              <a:rPr lang="en-US" dirty="0"/>
              <a:t>Future-based language transforms how situations occur to people</a:t>
            </a:r>
          </a:p>
          <a:p>
            <a:pPr marL="457200" lvl="1" indent="0">
              <a:buNone/>
              <a:defRPr/>
            </a:pPr>
            <a:endParaRPr lang="en-US" dirty="0"/>
          </a:p>
          <a:p>
            <a:pPr>
              <a:defRPr/>
            </a:pPr>
            <a:r>
              <a:rPr lang="en-US" dirty="0"/>
              <a:t>Leadership Corollary 3: </a:t>
            </a:r>
          </a:p>
          <a:p>
            <a:pPr lvl="1">
              <a:defRPr/>
            </a:pPr>
            <a:r>
              <a:rPr lang="en-US" dirty="0"/>
              <a:t>Leaders listen for the future of their organization</a:t>
            </a:r>
          </a:p>
          <a:p>
            <a:pPr>
              <a:defRPr/>
            </a:pPr>
            <a:endParaRPr lang="en-US" dirty="0"/>
          </a:p>
        </p:txBody>
      </p:sp>
      <p:sp>
        <p:nvSpPr>
          <p:cNvPr id="160772" name="Footer Placeholder 3">
            <a:extLst>
              <a:ext uri="{FF2B5EF4-FFF2-40B4-BE49-F238E27FC236}">
                <a16:creationId xmlns:a16="http://schemas.microsoft.com/office/drawing/2014/main" id="{BD002E95-C753-4455-9C62-0B4D3342CFC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8E70-DDBE-4556-A25D-F40D4808BE46}"/>
              </a:ext>
            </a:extLst>
          </p:cNvPr>
          <p:cNvSpPr>
            <a:spLocks noGrp="1"/>
          </p:cNvSpPr>
          <p:nvPr>
            <p:ph type="title"/>
          </p:nvPr>
        </p:nvSpPr>
        <p:spPr/>
        <p:txBody>
          <a:bodyPr/>
          <a:lstStyle/>
          <a:p>
            <a:pPr>
              <a:defRPr/>
            </a:pPr>
            <a:r>
              <a:rPr lang="en-US" sz="3200" dirty="0"/>
              <a:t>Improving Performance Organization-Wide</a:t>
            </a:r>
          </a:p>
        </p:txBody>
      </p:sp>
      <p:sp>
        <p:nvSpPr>
          <p:cNvPr id="3" name="Content Placeholder 2">
            <a:extLst>
              <a:ext uri="{FF2B5EF4-FFF2-40B4-BE49-F238E27FC236}">
                <a16:creationId xmlns:a16="http://schemas.microsoft.com/office/drawing/2014/main" id="{FD52700D-36D2-4922-B783-69C79A5F92A2}"/>
              </a:ext>
            </a:extLst>
          </p:cNvPr>
          <p:cNvSpPr>
            <a:spLocks noGrp="1"/>
          </p:cNvSpPr>
          <p:nvPr>
            <p:ph idx="1"/>
          </p:nvPr>
        </p:nvSpPr>
        <p:spPr/>
        <p:txBody>
          <a:bodyPr/>
          <a:lstStyle/>
          <a:p>
            <a:pPr>
              <a:defRPr/>
            </a:pPr>
            <a:r>
              <a:rPr lang="en-US" dirty="0"/>
              <a:t>Get out of the stands. </a:t>
            </a:r>
          </a:p>
          <a:p>
            <a:pPr>
              <a:defRPr/>
            </a:pPr>
            <a:r>
              <a:rPr lang="en-US" sz="2400" dirty="0"/>
              <a:t>In the stands at a football game, people talk about the game, but, their conversations have no impact on the action of the game. In contrast, the conversations the players are having on the field are the essence of the game. A person leaves the stands when they stop assessing and judging, and instead puts something at risk and communicates in a way that drives action as well as makes them accountable for winning the game. </a:t>
            </a:r>
          </a:p>
        </p:txBody>
      </p:sp>
      <p:sp>
        <p:nvSpPr>
          <p:cNvPr id="161796" name="Footer Placeholder 3">
            <a:extLst>
              <a:ext uri="{FF2B5EF4-FFF2-40B4-BE49-F238E27FC236}">
                <a16:creationId xmlns:a16="http://schemas.microsoft.com/office/drawing/2014/main" id="{02BF7A49-3C36-4781-AAE0-504FAA90AEE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F3C4-724D-4B3A-B86F-95C5D3D75D55}"/>
              </a:ext>
            </a:extLst>
          </p:cNvPr>
          <p:cNvSpPr>
            <a:spLocks noGrp="1"/>
          </p:cNvSpPr>
          <p:nvPr>
            <p:ph type="title"/>
          </p:nvPr>
        </p:nvSpPr>
        <p:spPr/>
        <p:txBody>
          <a:bodyPr/>
          <a:lstStyle/>
          <a:p>
            <a:pPr>
              <a:defRPr/>
            </a:pPr>
            <a:r>
              <a:rPr lang="en-US" dirty="0"/>
              <a:t>Improving Performance Organization-Wide</a:t>
            </a:r>
          </a:p>
        </p:txBody>
      </p:sp>
      <p:sp>
        <p:nvSpPr>
          <p:cNvPr id="3" name="Content Placeholder 2">
            <a:extLst>
              <a:ext uri="{FF2B5EF4-FFF2-40B4-BE49-F238E27FC236}">
                <a16:creationId xmlns:a16="http://schemas.microsoft.com/office/drawing/2014/main" id="{4DBA0AA7-B02E-4781-B803-2E8CFBD1648E}"/>
              </a:ext>
            </a:extLst>
          </p:cNvPr>
          <p:cNvSpPr>
            <a:spLocks noGrp="1"/>
          </p:cNvSpPr>
          <p:nvPr>
            <p:ph idx="1"/>
          </p:nvPr>
        </p:nvSpPr>
        <p:spPr/>
        <p:txBody>
          <a:bodyPr/>
          <a:lstStyle/>
          <a:p>
            <a:pPr>
              <a:defRPr/>
            </a:pPr>
            <a:r>
              <a:rPr lang="en-US" dirty="0"/>
              <a:t>Create a new game. A game starts when an influential person uses future-based language to declare that something is more important than something else. This is what is put at stake and what that person will be held accountable to.</a:t>
            </a:r>
          </a:p>
        </p:txBody>
      </p:sp>
      <p:sp>
        <p:nvSpPr>
          <p:cNvPr id="162820" name="Footer Placeholder 3">
            <a:extLst>
              <a:ext uri="{FF2B5EF4-FFF2-40B4-BE49-F238E27FC236}">
                <a16:creationId xmlns:a16="http://schemas.microsoft.com/office/drawing/2014/main" id="{949A1094-A824-4FE9-A868-2CB827C1E15B}"/>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A729-A438-45EB-B3F2-360AE1934028}"/>
              </a:ext>
            </a:extLst>
          </p:cNvPr>
          <p:cNvSpPr>
            <a:spLocks noGrp="1"/>
          </p:cNvSpPr>
          <p:nvPr>
            <p:ph type="title"/>
          </p:nvPr>
        </p:nvSpPr>
        <p:spPr/>
        <p:txBody>
          <a:bodyPr/>
          <a:lstStyle/>
          <a:p>
            <a:pPr>
              <a:defRPr/>
            </a:pPr>
            <a:r>
              <a:rPr lang="en-US" dirty="0"/>
              <a:t>Improving Performance Organization-Wide</a:t>
            </a:r>
          </a:p>
        </p:txBody>
      </p:sp>
      <p:sp>
        <p:nvSpPr>
          <p:cNvPr id="3" name="Content Placeholder 2">
            <a:extLst>
              <a:ext uri="{FF2B5EF4-FFF2-40B4-BE49-F238E27FC236}">
                <a16:creationId xmlns:a16="http://schemas.microsoft.com/office/drawing/2014/main" id="{0D1CB5F1-9F98-4C05-8299-2B09BD042AE7}"/>
              </a:ext>
            </a:extLst>
          </p:cNvPr>
          <p:cNvSpPr>
            <a:spLocks noGrp="1"/>
          </p:cNvSpPr>
          <p:nvPr>
            <p:ph idx="1"/>
          </p:nvPr>
        </p:nvSpPr>
        <p:spPr/>
        <p:txBody>
          <a:bodyPr/>
          <a:lstStyle/>
          <a:p>
            <a:pPr>
              <a:defRPr/>
            </a:pPr>
            <a:r>
              <a:rPr lang="en-US" dirty="0"/>
              <a:t>Make the obstacles conditions of the game. If something occurs to a person as an obstacle, then that person will push back by playing on the obstacle’s terms. It is important to make the obstacles conditions of the game.</a:t>
            </a:r>
          </a:p>
        </p:txBody>
      </p:sp>
      <p:sp>
        <p:nvSpPr>
          <p:cNvPr id="163844" name="Footer Placeholder 3">
            <a:extLst>
              <a:ext uri="{FF2B5EF4-FFF2-40B4-BE49-F238E27FC236}">
                <a16:creationId xmlns:a16="http://schemas.microsoft.com/office/drawing/2014/main" id="{68F41B4F-FEE7-48CB-A9F7-217F6E6B2A6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F7CD-F3BC-4D02-86B1-1A94C31E0571}"/>
              </a:ext>
            </a:extLst>
          </p:cNvPr>
          <p:cNvSpPr>
            <a:spLocks noGrp="1"/>
          </p:cNvSpPr>
          <p:nvPr>
            <p:ph type="title"/>
          </p:nvPr>
        </p:nvSpPr>
        <p:spPr/>
        <p:txBody>
          <a:bodyPr/>
          <a:lstStyle/>
          <a:p>
            <a:pPr>
              <a:defRPr/>
            </a:pPr>
            <a:r>
              <a:rPr lang="en-US" dirty="0"/>
              <a:t>Improving Performance Organization-Wide</a:t>
            </a:r>
          </a:p>
        </p:txBody>
      </p:sp>
      <p:sp>
        <p:nvSpPr>
          <p:cNvPr id="3" name="Content Placeholder 2">
            <a:extLst>
              <a:ext uri="{FF2B5EF4-FFF2-40B4-BE49-F238E27FC236}">
                <a16:creationId xmlns:a16="http://schemas.microsoft.com/office/drawing/2014/main" id="{2F4E4D48-1D75-4A2A-AD5C-81478AAEF3F3}"/>
              </a:ext>
            </a:extLst>
          </p:cNvPr>
          <p:cNvSpPr>
            <a:spLocks noGrp="1"/>
          </p:cNvSpPr>
          <p:nvPr>
            <p:ph idx="1"/>
          </p:nvPr>
        </p:nvSpPr>
        <p:spPr/>
        <p:txBody>
          <a:bodyPr/>
          <a:lstStyle/>
          <a:p>
            <a:pPr>
              <a:defRPr/>
            </a:pPr>
            <a:r>
              <a:rPr lang="en-US" dirty="0"/>
              <a:t>Share insights. </a:t>
            </a:r>
          </a:p>
          <a:p>
            <a:pPr lvl="1">
              <a:defRPr/>
            </a:pPr>
            <a:r>
              <a:rPr lang="en-US" dirty="0"/>
              <a:t>Breakthrough performance is possible when a person engages others in the insight from the Three Laws by sharing information. When sharing occurs, other people take on performance challenges in a collaborative way and form a network.</a:t>
            </a:r>
          </a:p>
        </p:txBody>
      </p:sp>
      <p:sp>
        <p:nvSpPr>
          <p:cNvPr id="164868" name="Footer Placeholder 3">
            <a:extLst>
              <a:ext uri="{FF2B5EF4-FFF2-40B4-BE49-F238E27FC236}">
                <a16:creationId xmlns:a16="http://schemas.microsoft.com/office/drawing/2014/main" id="{B6C53918-C1B5-4FB4-A54E-59E40169E95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F85C-8F4A-4D9F-B868-649F3AE47BC3}"/>
              </a:ext>
            </a:extLst>
          </p:cNvPr>
          <p:cNvSpPr>
            <a:spLocks noGrp="1"/>
          </p:cNvSpPr>
          <p:nvPr>
            <p:ph type="title"/>
          </p:nvPr>
        </p:nvSpPr>
        <p:spPr/>
        <p:txBody>
          <a:bodyPr/>
          <a:lstStyle/>
          <a:p>
            <a:pPr>
              <a:defRPr/>
            </a:pPr>
            <a:r>
              <a:rPr lang="en-US" dirty="0"/>
              <a:t>Improving Performance Organization-Wide</a:t>
            </a:r>
          </a:p>
        </p:txBody>
      </p:sp>
      <p:sp>
        <p:nvSpPr>
          <p:cNvPr id="3" name="Content Placeholder 2">
            <a:extLst>
              <a:ext uri="{FF2B5EF4-FFF2-40B4-BE49-F238E27FC236}">
                <a16:creationId xmlns:a16="http://schemas.microsoft.com/office/drawing/2014/main" id="{95A92AB6-23A2-4791-BDAF-91615D34835E}"/>
              </a:ext>
            </a:extLst>
          </p:cNvPr>
          <p:cNvSpPr>
            <a:spLocks noGrp="1"/>
          </p:cNvSpPr>
          <p:nvPr>
            <p:ph idx="1"/>
          </p:nvPr>
        </p:nvSpPr>
        <p:spPr/>
        <p:txBody>
          <a:bodyPr/>
          <a:lstStyle/>
          <a:p>
            <a:pPr>
              <a:defRPr/>
            </a:pPr>
            <a:r>
              <a:rPr lang="en-US" dirty="0"/>
              <a:t>Find the right coaching. </a:t>
            </a:r>
          </a:p>
          <a:p>
            <a:pPr lvl="1">
              <a:defRPr/>
            </a:pPr>
            <a:r>
              <a:rPr lang="en-US" dirty="0"/>
              <a:t>Great coaching alters the situation of how the game occurs for the players, especially at critical moments. The coach says and does whatever is necessary to win the game. As a person creates a network that takes on breakthrough performance challenges, they will find themselves coaching.</a:t>
            </a:r>
          </a:p>
        </p:txBody>
      </p:sp>
      <p:sp>
        <p:nvSpPr>
          <p:cNvPr id="165892" name="Footer Placeholder 3">
            <a:extLst>
              <a:ext uri="{FF2B5EF4-FFF2-40B4-BE49-F238E27FC236}">
                <a16:creationId xmlns:a16="http://schemas.microsoft.com/office/drawing/2014/main" id="{1332C173-AECF-4689-8862-3E97A3372F9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034C-C3A1-4171-A2EA-71CC29305277}"/>
              </a:ext>
            </a:extLst>
          </p:cNvPr>
          <p:cNvSpPr>
            <a:spLocks noGrp="1"/>
          </p:cNvSpPr>
          <p:nvPr>
            <p:ph type="title"/>
          </p:nvPr>
        </p:nvSpPr>
        <p:spPr/>
        <p:txBody>
          <a:bodyPr/>
          <a:lstStyle/>
          <a:p>
            <a:pPr>
              <a:defRPr/>
            </a:pPr>
            <a:r>
              <a:rPr lang="en-US" dirty="0"/>
              <a:t>Improving Performance Organization-Wide</a:t>
            </a:r>
          </a:p>
        </p:txBody>
      </p:sp>
      <p:sp>
        <p:nvSpPr>
          <p:cNvPr id="3" name="Content Placeholder 2">
            <a:extLst>
              <a:ext uri="{FF2B5EF4-FFF2-40B4-BE49-F238E27FC236}">
                <a16:creationId xmlns:a16="http://schemas.microsoft.com/office/drawing/2014/main" id="{01716F0A-E56C-4A77-BB4A-6979C46355E7}"/>
              </a:ext>
            </a:extLst>
          </p:cNvPr>
          <p:cNvSpPr>
            <a:spLocks noGrp="1"/>
          </p:cNvSpPr>
          <p:nvPr>
            <p:ph idx="1"/>
          </p:nvPr>
        </p:nvSpPr>
        <p:spPr/>
        <p:txBody>
          <a:bodyPr/>
          <a:lstStyle/>
          <a:p>
            <a:pPr>
              <a:defRPr/>
            </a:pPr>
            <a:r>
              <a:rPr lang="en-US" dirty="0"/>
              <a:t>Start filing the past in the past. </a:t>
            </a:r>
          </a:p>
          <a:p>
            <a:pPr lvl="1">
              <a:defRPr/>
            </a:pPr>
            <a:r>
              <a:rPr lang="en-US" dirty="0"/>
              <a:t>When humans encounter stressful events, they survive, note what worked, and keep it on file for future reference. Over time, the filing cabinet of The Future becomes full. The irony is that a real future no longer exists. In order to create a future with a blank canvas events from the past must be kept in the past.</a:t>
            </a:r>
          </a:p>
        </p:txBody>
      </p:sp>
      <p:sp>
        <p:nvSpPr>
          <p:cNvPr id="166916" name="Footer Placeholder 3">
            <a:extLst>
              <a:ext uri="{FF2B5EF4-FFF2-40B4-BE49-F238E27FC236}">
                <a16:creationId xmlns:a16="http://schemas.microsoft.com/office/drawing/2014/main" id="{682507FB-804D-4604-BD14-CEB97493812F}"/>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BA8D-C75F-4720-BA75-4DE0E2D85C5A}"/>
              </a:ext>
            </a:extLst>
          </p:cNvPr>
          <p:cNvSpPr>
            <a:spLocks noGrp="1"/>
          </p:cNvSpPr>
          <p:nvPr>
            <p:ph type="title"/>
          </p:nvPr>
        </p:nvSpPr>
        <p:spPr/>
        <p:txBody>
          <a:bodyPr/>
          <a:lstStyle/>
          <a:p>
            <a:pPr>
              <a:defRPr/>
            </a:pPr>
            <a:r>
              <a:rPr lang="en-US" dirty="0"/>
              <a:t>Improving Performance Organization-Wide</a:t>
            </a:r>
          </a:p>
        </p:txBody>
      </p:sp>
      <p:sp>
        <p:nvSpPr>
          <p:cNvPr id="3" name="Content Placeholder 2">
            <a:extLst>
              <a:ext uri="{FF2B5EF4-FFF2-40B4-BE49-F238E27FC236}">
                <a16:creationId xmlns:a16="http://schemas.microsoft.com/office/drawing/2014/main" id="{047C8EDC-2E50-48E2-9226-7E87C03EB243}"/>
              </a:ext>
            </a:extLst>
          </p:cNvPr>
          <p:cNvSpPr>
            <a:spLocks noGrp="1"/>
          </p:cNvSpPr>
          <p:nvPr>
            <p:ph idx="1"/>
          </p:nvPr>
        </p:nvSpPr>
        <p:spPr/>
        <p:txBody>
          <a:bodyPr/>
          <a:lstStyle/>
          <a:p>
            <a:pPr>
              <a:defRPr/>
            </a:pPr>
            <a:r>
              <a:rPr lang="en-US" dirty="0"/>
              <a:t>Play the game as if life depended on it. Begin coaching by starting with oneself. Overturn life sentences and create a powerful future to live into. People will resist because it is human nature to resist new ideas all the time. </a:t>
            </a:r>
          </a:p>
        </p:txBody>
      </p:sp>
      <p:sp>
        <p:nvSpPr>
          <p:cNvPr id="167940" name="Footer Placeholder 3">
            <a:extLst>
              <a:ext uri="{FF2B5EF4-FFF2-40B4-BE49-F238E27FC236}">
                <a16:creationId xmlns:a16="http://schemas.microsoft.com/office/drawing/2014/main" id="{650EF863-4CC7-4765-A87A-DB858EE763E2}"/>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1594-26F9-49BB-847D-D145EFF42798}"/>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1DDDEEE6-ED75-466E-8E0F-9635F67FCE86}"/>
              </a:ext>
            </a:extLst>
          </p:cNvPr>
          <p:cNvSpPr>
            <a:spLocks noGrp="1"/>
          </p:cNvSpPr>
          <p:nvPr>
            <p:ph idx="1"/>
          </p:nvPr>
        </p:nvSpPr>
        <p:spPr/>
        <p:txBody>
          <a:bodyPr/>
          <a:lstStyle/>
          <a:p>
            <a:pPr>
              <a:defRPr/>
            </a:pPr>
            <a:endParaRPr lang="en-US"/>
          </a:p>
        </p:txBody>
      </p:sp>
      <p:sp>
        <p:nvSpPr>
          <p:cNvPr id="168964" name="Footer Placeholder 3">
            <a:extLst>
              <a:ext uri="{FF2B5EF4-FFF2-40B4-BE49-F238E27FC236}">
                <a16:creationId xmlns:a16="http://schemas.microsoft.com/office/drawing/2014/main" id="{AD4AE251-E3AC-4835-AD6D-2C497C2483FF}"/>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E021E5-3163-4914-AF96-9FF22495A690}"/>
              </a:ext>
            </a:extLst>
          </p:cNvPr>
          <p:cNvSpPr>
            <a:spLocks noGrp="1"/>
          </p:cNvSpPr>
          <p:nvPr>
            <p:ph type="title"/>
          </p:nvPr>
        </p:nvSpPr>
        <p:spPr>
          <a:xfrm>
            <a:off x="838200" y="631825"/>
            <a:ext cx="10515600" cy="1325563"/>
          </a:xfrm>
        </p:spPr>
        <p:txBody>
          <a:bodyPr>
            <a:normAutofit/>
          </a:bodyPr>
          <a:lstStyle/>
          <a:p>
            <a:r>
              <a:rPr lang="en-US" dirty="0"/>
              <a:t>Human and Organizational Performance </a:t>
            </a:r>
          </a:p>
        </p:txBody>
      </p:sp>
      <p:sp>
        <p:nvSpPr>
          <p:cNvPr id="3" name="Content Placeholder 2">
            <a:extLst>
              <a:ext uri="{FF2B5EF4-FFF2-40B4-BE49-F238E27FC236}">
                <a16:creationId xmlns:a16="http://schemas.microsoft.com/office/drawing/2014/main" id="{5DE29228-C4CF-4F50-87C4-0FE74284A5F8}"/>
              </a:ext>
            </a:extLst>
          </p:cNvPr>
          <p:cNvSpPr>
            <a:spLocks noGrp="1"/>
          </p:cNvSpPr>
          <p:nvPr>
            <p:ph idx="1"/>
          </p:nvPr>
        </p:nvSpPr>
        <p:spPr>
          <a:xfrm>
            <a:off x="838200" y="2057400"/>
            <a:ext cx="10515600" cy="3871762"/>
          </a:xfrm>
        </p:spPr>
        <p:txBody>
          <a:bodyPr>
            <a:normAutofit/>
          </a:bodyPr>
          <a:lstStyle/>
          <a:p>
            <a:r>
              <a:rPr lang="en-US" sz="2400" b="1" dirty="0">
                <a:effectLst/>
              </a:rPr>
              <a:t>What is HOP?</a:t>
            </a:r>
            <a:endParaRPr lang="en-US" sz="2400" dirty="0">
              <a:effectLst/>
            </a:endParaRPr>
          </a:p>
          <a:p>
            <a:pPr lvl="1"/>
            <a:r>
              <a:rPr lang="en-US" sz="2400" dirty="0">
                <a:effectLst/>
              </a:rPr>
              <a:t>cross between system design and psychology </a:t>
            </a:r>
          </a:p>
          <a:p>
            <a:pPr lvl="1"/>
            <a:endParaRPr lang="en-US" sz="2400" dirty="0">
              <a:effectLst/>
            </a:endParaRPr>
          </a:p>
          <a:p>
            <a:r>
              <a:rPr lang="en-US" sz="2400" dirty="0">
                <a:effectLst/>
              </a:rPr>
              <a:t>HOP also called the “New View” “System II”</a:t>
            </a:r>
          </a:p>
          <a:p>
            <a:pPr lvl="1"/>
            <a:r>
              <a:rPr lang="en-US" sz="2400" dirty="0">
                <a:effectLst/>
              </a:rPr>
              <a:t>using the social sciences to better understand how to design resilient fire departments.</a:t>
            </a:r>
          </a:p>
          <a:p>
            <a:pPr marL="457200" lvl="1" indent="0">
              <a:buNone/>
            </a:pPr>
            <a:endParaRPr lang="en-US" sz="2400" dirty="0">
              <a:effectLst/>
            </a:endParaRPr>
          </a:p>
          <a:p>
            <a:r>
              <a:rPr lang="en-US" sz="2400" dirty="0">
                <a:effectLst/>
              </a:rPr>
              <a:t>We cannot manage what we don’t understand.</a:t>
            </a:r>
          </a:p>
          <a:p>
            <a:endParaRPr lang="en-US" sz="2400" dirty="0"/>
          </a:p>
        </p:txBody>
      </p:sp>
    </p:spTree>
    <p:extLst>
      <p:ext uri="{BB962C8B-B14F-4D97-AF65-F5344CB8AC3E}">
        <p14:creationId xmlns:p14="http://schemas.microsoft.com/office/powerpoint/2010/main" val="605775611"/>
      </p:ext>
    </p:extLst>
  </p:cSld>
  <p:clrMapOvr>
    <a:masterClrMapping/>
  </p:clrMapOvr>
  <p:transition spd="med">
    <p:cover dir="r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3F237-0DE6-4E96-B844-ECCF6005E0AC}"/>
              </a:ext>
            </a:extLst>
          </p:cNvPr>
          <p:cNvSpPr>
            <a:spLocks noGrp="1"/>
          </p:cNvSpPr>
          <p:nvPr>
            <p:ph type="title"/>
          </p:nvPr>
        </p:nvSpPr>
        <p:spPr>
          <a:xfrm>
            <a:off x="838200" y="631825"/>
            <a:ext cx="10515600" cy="1325563"/>
          </a:xfrm>
        </p:spPr>
        <p:txBody>
          <a:bodyPr>
            <a:normAutofit/>
          </a:bodyPr>
          <a:lstStyle/>
          <a:p>
            <a:r>
              <a:rPr lang="en-US" dirty="0"/>
              <a:t>Human and Organizational Performance </a:t>
            </a:r>
          </a:p>
        </p:txBody>
      </p:sp>
      <p:sp>
        <p:nvSpPr>
          <p:cNvPr id="3" name="Content Placeholder 2">
            <a:extLst>
              <a:ext uri="{FF2B5EF4-FFF2-40B4-BE49-F238E27FC236}">
                <a16:creationId xmlns:a16="http://schemas.microsoft.com/office/drawing/2014/main" id="{F534573B-0F5C-44B2-9C53-C167B1AF06B8}"/>
              </a:ext>
            </a:extLst>
          </p:cNvPr>
          <p:cNvSpPr>
            <a:spLocks noGrp="1"/>
          </p:cNvSpPr>
          <p:nvPr>
            <p:ph idx="1"/>
          </p:nvPr>
        </p:nvSpPr>
        <p:spPr>
          <a:xfrm>
            <a:off x="838200" y="2057400"/>
            <a:ext cx="10515600" cy="3871762"/>
          </a:xfrm>
        </p:spPr>
        <p:txBody>
          <a:bodyPr>
            <a:normAutofit/>
          </a:bodyPr>
          <a:lstStyle/>
          <a:p>
            <a:pPr lvl="0">
              <a:buClr>
                <a:srgbClr val="FFFFFF"/>
              </a:buClr>
            </a:pPr>
            <a:r>
              <a:rPr lang="en-US" sz="2400">
                <a:effectLst/>
              </a:rPr>
              <a:t>Engineering language: </a:t>
            </a:r>
          </a:p>
          <a:p>
            <a:pPr lvl="0">
              <a:buClr>
                <a:srgbClr val="FFFFFF"/>
              </a:buClr>
            </a:pPr>
            <a:r>
              <a:rPr lang="en-US" sz="2400">
                <a:effectLst/>
              </a:rPr>
              <a:t>humans fail (make errors and break rules) with a </a:t>
            </a:r>
            <a:r>
              <a:rPr lang="en-US" sz="2400" b="1" i="1">
                <a:effectLst/>
              </a:rPr>
              <a:t>known </a:t>
            </a:r>
            <a:r>
              <a:rPr lang="en-US" sz="2400">
                <a:effectLst/>
              </a:rPr>
              <a:t>frequency that is affected by </a:t>
            </a:r>
            <a:r>
              <a:rPr lang="en-US" sz="2400" b="1" i="1">
                <a:effectLst/>
              </a:rPr>
              <a:t>known </a:t>
            </a:r>
            <a:r>
              <a:rPr lang="en-US" sz="2400">
                <a:effectLst/>
              </a:rPr>
              <a:t>influencing factors  </a:t>
            </a:r>
          </a:p>
          <a:p>
            <a:pPr lvl="0">
              <a:buClr>
                <a:srgbClr val="FFFFFF"/>
              </a:buClr>
            </a:pPr>
            <a:endParaRPr lang="en-US" sz="2400">
              <a:effectLst/>
            </a:endParaRPr>
          </a:p>
          <a:p>
            <a:pPr lvl="0">
              <a:buClr>
                <a:srgbClr val="FFFFFF"/>
              </a:buClr>
            </a:pPr>
            <a:r>
              <a:rPr lang="en-US" sz="2400">
                <a:effectLst/>
              </a:rPr>
              <a:t>If we take those data inputs as a given, we design better systems – including better rules, and better methods of discipline</a:t>
            </a:r>
          </a:p>
        </p:txBody>
      </p:sp>
    </p:spTree>
    <p:extLst>
      <p:ext uri="{BB962C8B-B14F-4D97-AF65-F5344CB8AC3E}">
        <p14:creationId xmlns:p14="http://schemas.microsoft.com/office/powerpoint/2010/main" val="3838407183"/>
      </p:ext>
    </p:extLst>
  </p:cSld>
  <p:clrMapOvr>
    <a:masterClrMapping/>
  </p:clrMapOvr>
  <p:transition spd="med">
    <p:cover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1">
            <a:extLst>
              <a:ext uri="{FF2B5EF4-FFF2-40B4-BE49-F238E27FC236}">
                <a16:creationId xmlns:a16="http://schemas.microsoft.com/office/drawing/2014/main" id="{CE43F27B-8871-44DC-9BBE-68529039A3AD}"/>
              </a:ext>
            </a:extLst>
          </p:cNvPr>
          <p:cNvSpPr>
            <a:spLocks noGrp="1"/>
          </p:cNvSpPr>
          <p:nvPr>
            <p:ph type="ftr" sz="quarter" idx="4294967295"/>
          </p:nvPr>
        </p:nvSpPr>
        <p:spPr>
          <a:xfrm>
            <a:off x="2209800" y="6248400"/>
            <a:ext cx="1905000" cy="457200"/>
          </a:xfrm>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endParaRPr lang="en-US" altLang="en-US" sz="1400">
              <a:solidFill>
                <a:srgbClr val="EAEAEA"/>
              </a:solidFill>
              <a:latin typeface="Arial" panose="020B0604020202020204" pitchFamily="34" charset="0"/>
              <a:cs typeface="Times New Roman" panose="02020603050405020304" pitchFamily="18" charset="0"/>
            </a:endParaRPr>
          </a:p>
        </p:txBody>
      </p:sp>
      <p:sp>
        <p:nvSpPr>
          <p:cNvPr id="24579" name="Text Box 2">
            <a:extLst>
              <a:ext uri="{FF2B5EF4-FFF2-40B4-BE49-F238E27FC236}">
                <a16:creationId xmlns:a16="http://schemas.microsoft.com/office/drawing/2014/main" id="{5BDA60F8-63FD-4611-A85D-9AD005B25913}"/>
              </a:ext>
            </a:extLst>
          </p:cNvPr>
          <p:cNvSpPr txBox="1">
            <a:spLocks noChangeArrowheads="1"/>
          </p:cNvSpPr>
          <p:nvPr/>
        </p:nvSpPr>
        <p:spPr bwMode="auto">
          <a:xfrm>
            <a:off x="1905000" y="152401"/>
            <a:ext cx="85344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algn="ctr" eaLnBrk="0" fontAlgn="base" hangingPunct="0">
              <a:spcBef>
                <a:spcPct val="50000"/>
              </a:spcBef>
              <a:spcAft>
                <a:spcPct val="0"/>
              </a:spcAft>
              <a:buClrTx/>
              <a:buSzTx/>
              <a:buNone/>
            </a:pPr>
            <a:r>
              <a:rPr lang="en-US" altLang="en-US">
                <a:solidFill>
                  <a:srgbClr val="EAEAEA"/>
                </a:solidFill>
                <a:latin typeface="Times" panose="02020603050405020304" pitchFamily="18" charset="0"/>
                <a:cs typeface="Times New Roman" panose="02020603050405020304" pitchFamily="18" charset="0"/>
              </a:rPr>
              <a:t>God bless the men and women who have </a:t>
            </a:r>
          </a:p>
          <a:p>
            <a:pPr algn="ctr" eaLnBrk="0" fontAlgn="base" hangingPunct="0">
              <a:spcBef>
                <a:spcPct val="50000"/>
              </a:spcBef>
              <a:spcAft>
                <a:spcPct val="0"/>
              </a:spcAft>
              <a:buClrTx/>
              <a:buSzTx/>
              <a:buNone/>
            </a:pPr>
            <a:r>
              <a:rPr lang="en-US" altLang="en-US">
                <a:solidFill>
                  <a:srgbClr val="EAEAEA"/>
                </a:solidFill>
                <a:latin typeface="Times" panose="02020603050405020304" pitchFamily="18" charset="0"/>
                <a:cs typeface="Times New Roman" panose="02020603050405020304" pitchFamily="18" charset="0"/>
              </a:rPr>
              <a:t>and who are protecting our freedom  </a:t>
            </a:r>
          </a:p>
          <a:p>
            <a:pPr eaLnBrk="0" fontAlgn="base" hangingPunct="0">
              <a:spcBef>
                <a:spcPct val="50000"/>
              </a:spcBef>
              <a:spcAft>
                <a:spcPct val="0"/>
              </a:spcAft>
              <a:buClrTx/>
              <a:buSzTx/>
              <a:buNone/>
            </a:pPr>
            <a:r>
              <a:rPr lang="en-US" altLang="en-US">
                <a:solidFill>
                  <a:srgbClr val="FFFF00"/>
                </a:solidFill>
                <a:latin typeface="Times" panose="02020603050405020304" pitchFamily="18" charset="0"/>
                <a:cs typeface="Times New Roman" panose="02020603050405020304" pitchFamily="18" charset="0"/>
              </a:rPr>
              <a:t>		  </a:t>
            </a:r>
          </a:p>
        </p:txBody>
      </p:sp>
      <p:pic>
        <p:nvPicPr>
          <p:cNvPr id="24580" name="Picture 3" descr="Pix from Mosul 046">
            <a:extLst>
              <a:ext uri="{FF2B5EF4-FFF2-40B4-BE49-F238E27FC236}">
                <a16:creationId xmlns:a16="http://schemas.microsoft.com/office/drawing/2014/main" id="{ACBB2B5C-F556-4EA7-986E-4EE672460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7526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DFC33-6738-4CF5-8FF9-6B872781ABF0}"/>
              </a:ext>
            </a:extLst>
          </p:cNvPr>
          <p:cNvSpPr>
            <a:spLocks noGrp="1"/>
          </p:cNvSpPr>
          <p:nvPr>
            <p:ph type="title"/>
          </p:nvPr>
        </p:nvSpPr>
        <p:spPr>
          <a:xfrm>
            <a:off x="838200" y="631825"/>
            <a:ext cx="10515600" cy="1325563"/>
          </a:xfrm>
        </p:spPr>
        <p:txBody>
          <a:bodyPr>
            <a:normAutofit/>
          </a:bodyPr>
          <a:lstStyle/>
          <a:p>
            <a:r>
              <a:rPr lang="en-US" dirty="0"/>
              <a:t>Human and Organizational Performance </a:t>
            </a:r>
          </a:p>
        </p:txBody>
      </p:sp>
      <p:sp>
        <p:nvSpPr>
          <p:cNvPr id="3" name="Content Placeholder 2">
            <a:extLst>
              <a:ext uri="{FF2B5EF4-FFF2-40B4-BE49-F238E27FC236}">
                <a16:creationId xmlns:a16="http://schemas.microsoft.com/office/drawing/2014/main" id="{B7CA3C54-337D-4389-BBA0-F10DBBE90D97}"/>
              </a:ext>
            </a:extLst>
          </p:cNvPr>
          <p:cNvSpPr>
            <a:spLocks noGrp="1"/>
          </p:cNvSpPr>
          <p:nvPr>
            <p:ph idx="1"/>
          </p:nvPr>
        </p:nvSpPr>
        <p:spPr>
          <a:xfrm>
            <a:off x="838200" y="2057400"/>
            <a:ext cx="10515600" cy="3871762"/>
          </a:xfrm>
        </p:spPr>
        <p:txBody>
          <a:bodyPr>
            <a:normAutofit/>
          </a:bodyPr>
          <a:lstStyle/>
          <a:p>
            <a:pPr lvl="0">
              <a:buClr>
                <a:srgbClr val="FFFFFF"/>
              </a:buClr>
            </a:pPr>
            <a:r>
              <a:rPr lang="en-US" sz="2400">
                <a:effectLst/>
              </a:rPr>
              <a:t>We have biases that lead us to judge others’ decisions more harshly than our own</a:t>
            </a:r>
          </a:p>
          <a:p>
            <a:pPr marL="0" lvl="0" indent="0">
              <a:buClr>
                <a:srgbClr val="FFFFFF"/>
              </a:buClr>
              <a:buNone/>
            </a:pPr>
            <a:r>
              <a:rPr lang="en-US" sz="2400">
                <a:effectLst/>
              </a:rPr>
              <a:t> </a:t>
            </a:r>
          </a:p>
          <a:p>
            <a:pPr lvl="0">
              <a:buClr>
                <a:srgbClr val="FFFFFF"/>
              </a:buClr>
            </a:pPr>
            <a:r>
              <a:rPr lang="en-US" sz="2400">
                <a:effectLst/>
              </a:rPr>
              <a:t>We believe others have complete access to all necessary information and have full autonomy while making a decision…but they don’t</a:t>
            </a:r>
          </a:p>
          <a:p>
            <a:pPr marL="0" lvl="0" indent="0">
              <a:buClr>
                <a:srgbClr val="FFFFFF"/>
              </a:buClr>
              <a:buNone/>
            </a:pPr>
            <a:r>
              <a:rPr lang="en-US" sz="2400">
                <a:effectLst/>
              </a:rPr>
              <a:t>  </a:t>
            </a:r>
          </a:p>
          <a:p>
            <a:pPr lvl="0">
              <a:buClr>
                <a:srgbClr val="FFFFFF"/>
              </a:buClr>
            </a:pPr>
            <a:r>
              <a:rPr lang="en-US" sz="2400">
                <a:effectLst/>
              </a:rPr>
              <a:t>This misunderstanding is magnified by the fact that we undervalue workers. </a:t>
            </a:r>
          </a:p>
          <a:p>
            <a:endParaRPr lang="en-US" sz="2400"/>
          </a:p>
        </p:txBody>
      </p:sp>
    </p:spTree>
    <p:extLst>
      <p:ext uri="{BB962C8B-B14F-4D97-AF65-F5344CB8AC3E}">
        <p14:creationId xmlns:p14="http://schemas.microsoft.com/office/powerpoint/2010/main" val="419792899"/>
      </p:ext>
    </p:extLst>
  </p:cSld>
  <p:clrMapOvr>
    <a:masterClrMapping/>
  </p:clrMapOvr>
  <p:transition spd="med">
    <p:cover dir="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8C55F1-482F-4E4C-A7DA-97E233D26A77}"/>
              </a:ext>
            </a:extLst>
          </p:cNvPr>
          <p:cNvSpPr>
            <a:spLocks noGrp="1"/>
          </p:cNvSpPr>
          <p:nvPr>
            <p:ph type="title"/>
          </p:nvPr>
        </p:nvSpPr>
        <p:spPr>
          <a:xfrm>
            <a:off x="838200" y="631825"/>
            <a:ext cx="10515600" cy="1325563"/>
          </a:xfrm>
        </p:spPr>
        <p:txBody>
          <a:bodyPr>
            <a:normAutofit/>
          </a:bodyPr>
          <a:lstStyle/>
          <a:p>
            <a:r>
              <a:rPr lang="en-US" dirty="0"/>
              <a:t>HOP Basic Principles</a:t>
            </a:r>
          </a:p>
        </p:txBody>
      </p:sp>
      <p:sp>
        <p:nvSpPr>
          <p:cNvPr id="3" name="Content Placeholder 2">
            <a:extLst>
              <a:ext uri="{FF2B5EF4-FFF2-40B4-BE49-F238E27FC236}">
                <a16:creationId xmlns:a16="http://schemas.microsoft.com/office/drawing/2014/main" id="{940A257B-8E54-4908-8073-E43206CE68BC}"/>
              </a:ext>
            </a:extLst>
          </p:cNvPr>
          <p:cNvSpPr>
            <a:spLocks noGrp="1"/>
          </p:cNvSpPr>
          <p:nvPr>
            <p:ph idx="1"/>
          </p:nvPr>
        </p:nvSpPr>
        <p:spPr>
          <a:xfrm>
            <a:off x="838200" y="2057400"/>
            <a:ext cx="10515600" cy="3871762"/>
          </a:xfrm>
        </p:spPr>
        <p:txBody>
          <a:bodyPr>
            <a:normAutofit/>
          </a:bodyPr>
          <a:lstStyle/>
          <a:p>
            <a:pPr>
              <a:lnSpc>
                <a:spcPct val="90000"/>
              </a:lnSpc>
            </a:pPr>
            <a:r>
              <a:rPr lang="en-US" sz="2400" dirty="0">
                <a:effectLst/>
                <a:hlinkClick r:id="rId2">
                  <a:extLst>
                    <a:ext uri="{A12FA001-AC4F-418D-AE19-62706E023703}">
                      <ahyp:hlinkClr xmlns:ahyp="http://schemas.microsoft.com/office/drawing/2018/hyperlinkcolor" val="tx"/>
                    </a:ext>
                  </a:extLst>
                </a:hlinkClick>
              </a:rPr>
              <a:t>HOP Principle 1: Mistakes Are Normal</a:t>
            </a:r>
            <a:endParaRPr lang="en-US" sz="2400" dirty="0">
              <a:effectLst/>
            </a:endParaRPr>
          </a:p>
          <a:p>
            <a:pPr>
              <a:lnSpc>
                <a:spcPct val="90000"/>
              </a:lnSpc>
            </a:pPr>
            <a:endParaRPr lang="en-US" sz="2400" dirty="0">
              <a:effectLst/>
            </a:endParaRPr>
          </a:p>
          <a:p>
            <a:pPr>
              <a:lnSpc>
                <a:spcPct val="90000"/>
              </a:lnSpc>
            </a:pPr>
            <a:r>
              <a:rPr lang="en-US" sz="2400" dirty="0">
                <a:effectLst/>
                <a:hlinkClick r:id="rId3">
                  <a:extLst>
                    <a:ext uri="{A12FA001-AC4F-418D-AE19-62706E023703}">
                      <ahyp:hlinkClr xmlns:ahyp="http://schemas.microsoft.com/office/drawing/2018/hyperlinkcolor" val="tx"/>
                    </a:ext>
                  </a:extLst>
                </a:hlinkClick>
              </a:rPr>
              <a:t>HOP Principle 2: Blame Fixes Nothing</a:t>
            </a:r>
            <a:endParaRPr lang="en-US" sz="2400" dirty="0">
              <a:effectLst/>
            </a:endParaRPr>
          </a:p>
          <a:p>
            <a:pPr>
              <a:lnSpc>
                <a:spcPct val="90000"/>
              </a:lnSpc>
            </a:pPr>
            <a:endParaRPr lang="en-US" sz="2400" dirty="0">
              <a:effectLst/>
            </a:endParaRPr>
          </a:p>
          <a:p>
            <a:pPr>
              <a:lnSpc>
                <a:spcPct val="90000"/>
              </a:lnSpc>
            </a:pPr>
            <a:r>
              <a:rPr lang="en-US" sz="2400" dirty="0">
                <a:effectLst/>
                <a:hlinkClick r:id="rId4">
                  <a:extLst>
                    <a:ext uri="{A12FA001-AC4F-418D-AE19-62706E023703}">
                      <ahyp:hlinkClr xmlns:ahyp="http://schemas.microsoft.com/office/drawing/2018/hyperlinkcolor" val="tx"/>
                    </a:ext>
                  </a:extLst>
                </a:hlinkClick>
              </a:rPr>
              <a:t>HOP Principle 3: Context Drives Behavior</a:t>
            </a:r>
            <a:endParaRPr lang="en-US" sz="2400" dirty="0">
              <a:effectLst/>
            </a:endParaRPr>
          </a:p>
          <a:p>
            <a:pPr>
              <a:lnSpc>
                <a:spcPct val="90000"/>
              </a:lnSpc>
            </a:pPr>
            <a:endParaRPr lang="en-US" sz="2400" dirty="0">
              <a:effectLst/>
            </a:endParaRPr>
          </a:p>
          <a:p>
            <a:pPr>
              <a:lnSpc>
                <a:spcPct val="90000"/>
              </a:lnSpc>
            </a:pPr>
            <a:r>
              <a:rPr lang="en-US" sz="2400" dirty="0">
                <a:effectLst/>
                <a:hlinkClick r:id="rId5">
                  <a:extLst>
                    <a:ext uri="{A12FA001-AC4F-418D-AE19-62706E023703}">
                      <ahyp:hlinkClr xmlns:ahyp="http://schemas.microsoft.com/office/drawing/2018/hyperlinkcolor" val="tx"/>
                    </a:ext>
                  </a:extLst>
                </a:hlinkClick>
              </a:rPr>
              <a:t>HOP Principle 4: Learning Is Key</a:t>
            </a:r>
            <a:endParaRPr lang="en-US" sz="2400" dirty="0">
              <a:effectLst/>
            </a:endParaRPr>
          </a:p>
          <a:p>
            <a:pPr>
              <a:lnSpc>
                <a:spcPct val="90000"/>
              </a:lnSpc>
            </a:pPr>
            <a:endParaRPr lang="en-US" sz="2400" dirty="0">
              <a:effectLst/>
            </a:endParaRPr>
          </a:p>
          <a:p>
            <a:pPr>
              <a:lnSpc>
                <a:spcPct val="90000"/>
              </a:lnSpc>
            </a:pPr>
            <a:r>
              <a:rPr lang="en-US" sz="2400" dirty="0">
                <a:effectLst/>
              </a:rPr>
              <a:t>HOP Principle 5: How Management Responds to Failure Is Key</a:t>
            </a:r>
          </a:p>
          <a:p>
            <a:pPr>
              <a:lnSpc>
                <a:spcPct val="90000"/>
              </a:lnSpc>
            </a:pPr>
            <a:endParaRPr lang="en-US" sz="2400" dirty="0"/>
          </a:p>
        </p:txBody>
      </p:sp>
    </p:spTree>
    <p:extLst>
      <p:ext uri="{BB962C8B-B14F-4D97-AF65-F5344CB8AC3E}">
        <p14:creationId xmlns:p14="http://schemas.microsoft.com/office/powerpoint/2010/main" val="3612115735"/>
      </p:ext>
    </p:extLst>
  </p:cSld>
  <p:clrMapOvr>
    <a:masterClrMapping/>
  </p:clrMapOvr>
  <p:transition spd="med">
    <p:cover dir="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9B567-0D55-400D-B353-5D9A3BECCC7A}"/>
              </a:ext>
            </a:extLst>
          </p:cNvPr>
          <p:cNvSpPr>
            <a:spLocks noGrp="1"/>
          </p:cNvSpPr>
          <p:nvPr>
            <p:ph type="title"/>
          </p:nvPr>
        </p:nvSpPr>
        <p:spPr>
          <a:xfrm>
            <a:off x="838200" y="631825"/>
            <a:ext cx="10515600" cy="1325563"/>
          </a:xfrm>
        </p:spPr>
        <p:txBody>
          <a:bodyPr>
            <a:normAutofit/>
          </a:bodyPr>
          <a:lstStyle/>
          <a:p>
            <a:r>
              <a:rPr lang="en-US" dirty="0"/>
              <a:t>Human and Organizational Performance </a:t>
            </a:r>
          </a:p>
        </p:txBody>
      </p:sp>
      <p:sp>
        <p:nvSpPr>
          <p:cNvPr id="3" name="Content Placeholder 2">
            <a:extLst>
              <a:ext uri="{FF2B5EF4-FFF2-40B4-BE49-F238E27FC236}">
                <a16:creationId xmlns:a16="http://schemas.microsoft.com/office/drawing/2014/main" id="{71D967A4-8E64-49E7-8D3B-0E8BE650A11A}"/>
              </a:ext>
            </a:extLst>
          </p:cNvPr>
          <p:cNvSpPr>
            <a:spLocks noGrp="1"/>
          </p:cNvSpPr>
          <p:nvPr>
            <p:ph idx="1"/>
          </p:nvPr>
        </p:nvSpPr>
        <p:spPr>
          <a:xfrm>
            <a:off x="838200" y="2057400"/>
            <a:ext cx="10515600" cy="3871762"/>
          </a:xfrm>
        </p:spPr>
        <p:txBody>
          <a:bodyPr>
            <a:normAutofit/>
          </a:bodyPr>
          <a:lstStyle/>
          <a:p>
            <a:pPr lvl="0">
              <a:buClr>
                <a:srgbClr val="FFFFFF"/>
              </a:buClr>
            </a:pPr>
            <a:r>
              <a:rPr lang="en-US" sz="2400">
                <a:effectLst/>
              </a:rPr>
              <a:t>The New View gives us the terminology and the platform to disrupt the paradigms that hinder our ability to be transformational leaders.   </a:t>
            </a:r>
          </a:p>
          <a:p>
            <a:pPr marL="0" lvl="0" indent="0">
              <a:buClr>
                <a:srgbClr val="FFFFFF"/>
              </a:buClr>
              <a:buNone/>
            </a:pPr>
            <a:endParaRPr lang="en-US" sz="2400">
              <a:effectLst/>
            </a:endParaRPr>
          </a:p>
          <a:p>
            <a:pPr lvl="0">
              <a:buClr>
                <a:srgbClr val="FFFFFF"/>
              </a:buClr>
            </a:pPr>
            <a:r>
              <a:rPr lang="en-US" sz="2400">
                <a:effectLst/>
              </a:rPr>
              <a:t>The choices we make today about how we ask questions, how we create rules, how we react to failure (how we treat people) will directly impact our fire departments in the future.</a:t>
            </a:r>
          </a:p>
          <a:p>
            <a:endParaRPr lang="en-US" sz="2400"/>
          </a:p>
        </p:txBody>
      </p:sp>
    </p:spTree>
    <p:extLst>
      <p:ext uri="{BB962C8B-B14F-4D97-AF65-F5344CB8AC3E}">
        <p14:creationId xmlns:p14="http://schemas.microsoft.com/office/powerpoint/2010/main" val="28645743"/>
      </p:ext>
    </p:extLst>
  </p:cSld>
  <p:clrMapOvr>
    <a:masterClrMapping/>
  </p:clrMapOvr>
  <p:transition spd="med">
    <p:cover dir="r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3EFB4-C305-47F0-806B-07B13BD73544}"/>
              </a:ext>
            </a:extLst>
          </p:cNvPr>
          <p:cNvSpPr>
            <a:spLocks noGrp="1"/>
          </p:cNvSpPr>
          <p:nvPr>
            <p:ph type="title"/>
          </p:nvPr>
        </p:nvSpPr>
        <p:spPr>
          <a:xfrm>
            <a:off x="838200" y="631825"/>
            <a:ext cx="10515600" cy="1325563"/>
          </a:xfrm>
        </p:spPr>
        <p:txBody>
          <a:bodyPr>
            <a:normAutofit/>
          </a:bodyPr>
          <a:lstStyle/>
          <a:p>
            <a:r>
              <a:rPr lang="en-US" dirty="0"/>
              <a:t>Thoughts to consider on planning </a:t>
            </a:r>
          </a:p>
        </p:txBody>
      </p:sp>
      <p:sp>
        <p:nvSpPr>
          <p:cNvPr id="3" name="Content Placeholder 2">
            <a:extLst>
              <a:ext uri="{FF2B5EF4-FFF2-40B4-BE49-F238E27FC236}">
                <a16:creationId xmlns:a16="http://schemas.microsoft.com/office/drawing/2014/main" id="{AA39D876-7407-435E-BFFF-FDBB9E3C0256}"/>
              </a:ext>
            </a:extLst>
          </p:cNvPr>
          <p:cNvSpPr>
            <a:spLocks noGrp="1"/>
          </p:cNvSpPr>
          <p:nvPr>
            <p:ph idx="1"/>
          </p:nvPr>
        </p:nvSpPr>
        <p:spPr>
          <a:xfrm>
            <a:off x="838200" y="2057400"/>
            <a:ext cx="10515600" cy="3871762"/>
          </a:xfrm>
        </p:spPr>
        <p:txBody>
          <a:bodyPr>
            <a:normAutofit/>
          </a:bodyPr>
          <a:lstStyle/>
          <a:p>
            <a:r>
              <a:rPr lang="en-US" sz="2400" dirty="0">
                <a:effectLst/>
                <a:latin typeface="inherit"/>
              </a:rPr>
              <a:t>Recognize each department (and parts of that department) have different shared beliefs, values and assumptions. </a:t>
            </a:r>
          </a:p>
          <a:p>
            <a:pPr lvl="1"/>
            <a:r>
              <a:rPr lang="en-US" sz="2400" dirty="0">
                <a:effectLst/>
                <a:latin typeface="inherit"/>
              </a:rPr>
              <a:t>Learn what they are and build off of them</a:t>
            </a:r>
          </a:p>
          <a:p>
            <a:pPr marL="0" indent="0">
              <a:buNone/>
            </a:pPr>
            <a:endParaRPr lang="en-US" sz="2400" dirty="0">
              <a:effectLst/>
              <a:latin typeface="inherit"/>
            </a:endParaRPr>
          </a:p>
          <a:p>
            <a:r>
              <a:rPr lang="en-US" sz="2400" dirty="0">
                <a:effectLst/>
                <a:latin typeface="inherit"/>
              </a:rPr>
              <a:t>Find your advocates and build the plan with them. </a:t>
            </a:r>
          </a:p>
          <a:p>
            <a:pPr lvl="1"/>
            <a:r>
              <a:rPr lang="en-US" sz="2400" dirty="0">
                <a:effectLst/>
                <a:latin typeface="inherit"/>
              </a:rPr>
              <a:t>Those closest to the work know the details needed to forge a path of change better than anyone (Skin in the Game)</a:t>
            </a:r>
          </a:p>
          <a:p>
            <a:endParaRPr lang="en-US" sz="2400" dirty="0">
              <a:effectLst/>
              <a:latin typeface="inherit"/>
            </a:endParaRPr>
          </a:p>
          <a:p>
            <a:r>
              <a:rPr lang="en-US" sz="2400" dirty="0">
                <a:effectLst/>
                <a:latin typeface="inherit"/>
              </a:rPr>
              <a:t>A plan built on assumptions will fall short.</a:t>
            </a:r>
          </a:p>
          <a:p>
            <a:endParaRPr lang="en-US" sz="2400" dirty="0"/>
          </a:p>
        </p:txBody>
      </p:sp>
    </p:spTree>
    <p:extLst>
      <p:ext uri="{BB962C8B-B14F-4D97-AF65-F5344CB8AC3E}">
        <p14:creationId xmlns:p14="http://schemas.microsoft.com/office/powerpoint/2010/main" val="180835141"/>
      </p:ext>
    </p:extLst>
  </p:cSld>
  <p:clrMapOvr>
    <a:masterClrMapping/>
  </p:clrMapOvr>
  <p:transition spd="med">
    <p:cover dir="r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53B52-EDC5-4CAB-AECE-EB9C9C11E11C}"/>
              </a:ext>
            </a:extLst>
          </p:cNvPr>
          <p:cNvSpPr>
            <a:spLocks noGrp="1"/>
          </p:cNvSpPr>
          <p:nvPr>
            <p:ph type="title"/>
          </p:nvPr>
        </p:nvSpPr>
        <p:spPr>
          <a:xfrm>
            <a:off x="838200" y="631825"/>
            <a:ext cx="10515600" cy="1325563"/>
          </a:xfrm>
        </p:spPr>
        <p:txBody>
          <a:bodyPr>
            <a:normAutofit/>
          </a:bodyPr>
          <a:lstStyle/>
          <a:p>
            <a:r>
              <a:rPr lang="en-US" dirty="0"/>
              <a:t>Thoughts to consider on planning </a:t>
            </a:r>
          </a:p>
        </p:txBody>
      </p:sp>
      <p:sp>
        <p:nvSpPr>
          <p:cNvPr id="3" name="Content Placeholder 2">
            <a:extLst>
              <a:ext uri="{FF2B5EF4-FFF2-40B4-BE49-F238E27FC236}">
                <a16:creationId xmlns:a16="http://schemas.microsoft.com/office/drawing/2014/main" id="{B22800F5-E89F-410F-9F85-00D4DCEBB2D6}"/>
              </a:ext>
            </a:extLst>
          </p:cNvPr>
          <p:cNvSpPr>
            <a:spLocks noGrp="1"/>
          </p:cNvSpPr>
          <p:nvPr>
            <p:ph idx="1"/>
          </p:nvPr>
        </p:nvSpPr>
        <p:spPr>
          <a:xfrm>
            <a:off x="838200" y="2057400"/>
            <a:ext cx="10515600" cy="3871762"/>
          </a:xfrm>
        </p:spPr>
        <p:txBody>
          <a:bodyPr>
            <a:normAutofit/>
          </a:bodyPr>
          <a:lstStyle/>
          <a:p>
            <a:pPr>
              <a:lnSpc>
                <a:spcPct val="90000"/>
              </a:lnSpc>
            </a:pPr>
            <a:r>
              <a:rPr lang="en-US" sz="2200">
                <a:effectLst/>
              </a:rPr>
              <a:t>Rely on evidence relevant to your context</a:t>
            </a:r>
          </a:p>
          <a:p>
            <a:pPr>
              <a:lnSpc>
                <a:spcPct val="90000"/>
              </a:lnSpc>
            </a:pPr>
            <a:endParaRPr lang="en-US" sz="2200">
              <a:effectLst/>
            </a:endParaRPr>
          </a:p>
          <a:p>
            <a:pPr>
              <a:lnSpc>
                <a:spcPct val="90000"/>
              </a:lnSpc>
            </a:pPr>
            <a:r>
              <a:rPr lang="en-US" sz="2200">
                <a:effectLst/>
              </a:rPr>
              <a:t>Consider all levels of the Social Ecological Model and the participants’ perspectives at each level</a:t>
            </a:r>
          </a:p>
          <a:p>
            <a:pPr>
              <a:lnSpc>
                <a:spcPct val="90000"/>
              </a:lnSpc>
            </a:pPr>
            <a:endParaRPr lang="en-US" sz="2200">
              <a:effectLst/>
            </a:endParaRPr>
          </a:p>
          <a:p>
            <a:pPr>
              <a:lnSpc>
                <a:spcPct val="90000"/>
              </a:lnSpc>
            </a:pPr>
            <a:r>
              <a:rPr lang="en-US" sz="2200">
                <a:effectLst/>
              </a:rPr>
              <a:t>Foster community participation</a:t>
            </a:r>
          </a:p>
          <a:p>
            <a:pPr>
              <a:lnSpc>
                <a:spcPct val="90000"/>
              </a:lnSpc>
            </a:pPr>
            <a:endParaRPr lang="en-US" sz="2200">
              <a:effectLst/>
            </a:endParaRPr>
          </a:p>
          <a:p>
            <a:pPr>
              <a:lnSpc>
                <a:spcPct val="90000"/>
              </a:lnSpc>
            </a:pPr>
            <a:r>
              <a:rPr lang="en-US" sz="2200">
                <a:effectLst/>
              </a:rPr>
              <a:t>Develop a program that is culturally sensitive and relevant</a:t>
            </a:r>
          </a:p>
          <a:p>
            <a:pPr>
              <a:lnSpc>
                <a:spcPct val="90000"/>
              </a:lnSpc>
            </a:pPr>
            <a:endParaRPr lang="en-US" sz="2200">
              <a:effectLst/>
            </a:endParaRPr>
          </a:p>
          <a:p>
            <a:pPr>
              <a:lnSpc>
                <a:spcPct val="90000"/>
              </a:lnSpc>
            </a:pPr>
            <a:r>
              <a:rPr lang="en-US" sz="2200">
                <a:effectLst/>
              </a:rPr>
              <a:t>Not make assumptions about the populations/participant </a:t>
            </a:r>
          </a:p>
          <a:p>
            <a:pPr>
              <a:lnSpc>
                <a:spcPct val="90000"/>
              </a:lnSpc>
            </a:pPr>
            <a:endParaRPr lang="en-US" sz="2200"/>
          </a:p>
        </p:txBody>
      </p:sp>
    </p:spTree>
    <p:extLst>
      <p:ext uri="{BB962C8B-B14F-4D97-AF65-F5344CB8AC3E}">
        <p14:creationId xmlns:p14="http://schemas.microsoft.com/office/powerpoint/2010/main" val="3854904899"/>
      </p:ext>
    </p:extLst>
  </p:cSld>
  <p:clrMapOvr>
    <a:masterClrMapping/>
  </p:clrMapOvr>
  <p:transition spd="med">
    <p:cover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239A-2272-435A-8D44-F46FD33A8912}"/>
              </a:ext>
            </a:extLst>
          </p:cNvPr>
          <p:cNvSpPr>
            <a:spLocks noGrp="1"/>
          </p:cNvSpPr>
          <p:nvPr>
            <p:ph type="title"/>
          </p:nvPr>
        </p:nvSpPr>
        <p:spPr/>
        <p:txBody>
          <a:bodyPr/>
          <a:lstStyle/>
          <a:p>
            <a:r>
              <a:rPr lang="en-US" dirty="0">
                <a:effectLst/>
              </a:rPr>
              <a:t>Social Ecological Model</a:t>
            </a:r>
            <a:endParaRPr lang="en-US" dirty="0"/>
          </a:p>
        </p:txBody>
      </p:sp>
      <p:pic>
        <p:nvPicPr>
          <p:cNvPr id="6" name="Content Placeholder 5">
            <a:extLst>
              <a:ext uri="{FF2B5EF4-FFF2-40B4-BE49-F238E27FC236}">
                <a16:creationId xmlns:a16="http://schemas.microsoft.com/office/drawing/2014/main" id="{19BA25EF-726A-4547-BE90-2EC90BA6FD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7655" y="1269932"/>
            <a:ext cx="8418840" cy="4617930"/>
          </a:xfrm>
        </p:spPr>
      </p:pic>
    </p:spTree>
    <p:extLst>
      <p:ext uri="{BB962C8B-B14F-4D97-AF65-F5344CB8AC3E}">
        <p14:creationId xmlns:p14="http://schemas.microsoft.com/office/powerpoint/2010/main" val="1892073019"/>
      </p:ext>
    </p:extLst>
  </p:cSld>
  <p:clrMapOvr>
    <a:masterClrMapping/>
  </p:clrMapOvr>
  <p:transition spd="med">
    <p:cover dir="rd"/>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D2B44-683F-4E45-93A7-F752A6469BA6}"/>
              </a:ext>
            </a:extLst>
          </p:cNvPr>
          <p:cNvSpPr>
            <a:spLocks noGrp="1"/>
          </p:cNvSpPr>
          <p:nvPr>
            <p:ph type="title"/>
          </p:nvPr>
        </p:nvSpPr>
        <p:spPr>
          <a:xfrm>
            <a:off x="838200" y="631825"/>
            <a:ext cx="10515600" cy="1325563"/>
          </a:xfrm>
        </p:spPr>
        <p:txBody>
          <a:bodyPr>
            <a:normAutofit/>
          </a:bodyPr>
          <a:lstStyle/>
          <a:p>
            <a:r>
              <a:rPr lang="en-US" dirty="0"/>
              <a:t>Back to Pre-Mortem </a:t>
            </a:r>
          </a:p>
        </p:txBody>
      </p:sp>
      <p:sp>
        <p:nvSpPr>
          <p:cNvPr id="3" name="Content Placeholder 2">
            <a:extLst>
              <a:ext uri="{FF2B5EF4-FFF2-40B4-BE49-F238E27FC236}">
                <a16:creationId xmlns:a16="http://schemas.microsoft.com/office/drawing/2014/main" id="{D5E8EEF9-ECE4-4415-A655-C7F8A4FC5046}"/>
              </a:ext>
            </a:extLst>
          </p:cNvPr>
          <p:cNvSpPr>
            <a:spLocks noGrp="1"/>
          </p:cNvSpPr>
          <p:nvPr>
            <p:ph idx="1"/>
          </p:nvPr>
        </p:nvSpPr>
        <p:spPr>
          <a:xfrm>
            <a:off x="838200" y="2057400"/>
            <a:ext cx="10515600" cy="3871762"/>
          </a:xfrm>
        </p:spPr>
        <p:txBody>
          <a:bodyPr>
            <a:normAutofit/>
          </a:bodyPr>
          <a:lstStyle/>
          <a:p>
            <a:pPr>
              <a:lnSpc>
                <a:spcPct val="90000"/>
              </a:lnSpc>
            </a:pPr>
            <a:r>
              <a:rPr lang="en-US" sz="2000">
                <a:effectLst/>
              </a:rPr>
              <a:t>Leadership Interest: garnering leadership support</a:t>
            </a:r>
          </a:p>
          <a:p>
            <a:pPr>
              <a:lnSpc>
                <a:spcPct val="90000"/>
              </a:lnSpc>
            </a:pPr>
            <a:endParaRPr lang="en-US" sz="2000">
              <a:effectLst/>
            </a:endParaRPr>
          </a:p>
          <a:p>
            <a:pPr>
              <a:lnSpc>
                <a:spcPct val="90000"/>
              </a:lnSpc>
            </a:pPr>
            <a:r>
              <a:rPr lang="en-US" sz="2000">
                <a:effectLst/>
              </a:rPr>
              <a:t>Building HOP fluency: education around, and continued exposure to HOP Principles to facilitate a paradigm shift in thought</a:t>
            </a:r>
          </a:p>
          <a:p>
            <a:pPr>
              <a:lnSpc>
                <a:spcPct val="90000"/>
              </a:lnSpc>
            </a:pPr>
            <a:endParaRPr lang="en-US" sz="2000">
              <a:effectLst/>
            </a:endParaRPr>
          </a:p>
          <a:p>
            <a:pPr>
              <a:lnSpc>
                <a:spcPct val="90000"/>
              </a:lnSpc>
            </a:pPr>
            <a:r>
              <a:rPr lang="en-US" sz="2000">
                <a:effectLst/>
              </a:rPr>
              <a:t>Operational Learning: practicing how to learn and improve, both proactive and reactively</a:t>
            </a:r>
          </a:p>
          <a:p>
            <a:pPr>
              <a:lnSpc>
                <a:spcPct val="90000"/>
              </a:lnSpc>
            </a:pPr>
            <a:endParaRPr lang="en-US" sz="2000">
              <a:effectLst/>
            </a:endParaRPr>
          </a:p>
          <a:p>
            <a:pPr>
              <a:lnSpc>
                <a:spcPct val="90000"/>
              </a:lnSpc>
            </a:pPr>
            <a:r>
              <a:rPr lang="en-US" sz="2000">
                <a:effectLst/>
              </a:rPr>
              <a:t>Alignment: building HOP principles and operational learning mechanisms into existing processes, programs, and practices</a:t>
            </a:r>
          </a:p>
          <a:p>
            <a:pPr>
              <a:lnSpc>
                <a:spcPct val="90000"/>
              </a:lnSpc>
            </a:pPr>
            <a:endParaRPr lang="en-US" sz="2000">
              <a:effectLst/>
            </a:endParaRPr>
          </a:p>
          <a:p>
            <a:pPr>
              <a:lnSpc>
                <a:spcPct val="90000"/>
              </a:lnSpc>
            </a:pPr>
            <a:r>
              <a:rPr lang="en-US" sz="2000">
                <a:effectLst/>
              </a:rPr>
              <a:t>Safeguard Management: using operational intelligence to continuously design, iterate and manage safeguards</a:t>
            </a:r>
          </a:p>
          <a:p>
            <a:pPr>
              <a:lnSpc>
                <a:spcPct val="90000"/>
              </a:lnSpc>
            </a:pPr>
            <a:endParaRPr lang="en-US" sz="2000"/>
          </a:p>
        </p:txBody>
      </p:sp>
    </p:spTree>
    <p:extLst>
      <p:ext uri="{BB962C8B-B14F-4D97-AF65-F5344CB8AC3E}">
        <p14:creationId xmlns:p14="http://schemas.microsoft.com/office/powerpoint/2010/main" val="371739935"/>
      </p:ext>
    </p:extLst>
  </p:cSld>
  <p:clrMapOvr>
    <a:masterClrMapping/>
  </p:clrMapOvr>
  <p:transition spd="med">
    <p:cover dir="rd"/>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81F9C-6A77-4013-A7A3-14892A447272}"/>
              </a:ext>
            </a:extLst>
          </p:cNvPr>
          <p:cNvSpPr>
            <a:spLocks noGrp="1"/>
          </p:cNvSpPr>
          <p:nvPr>
            <p:ph type="title"/>
          </p:nvPr>
        </p:nvSpPr>
        <p:spPr>
          <a:xfrm>
            <a:off x="838200" y="631825"/>
            <a:ext cx="10515600" cy="1325563"/>
          </a:xfrm>
        </p:spPr>
        <p:txBody>
          <a:bodyPr>
            <a:normAutofit/>
          </a:bodyPr>
          <a:lstStyle/>
          <a:p>
            <a:pPr>
              <a:defRPr/>
            </a:pPr>
            <a:r>
              <a:rPr lang="en-US" dirty="0"/>
              <a:t>Command &amp; Leadership</a:t>
            </a:r>
          </a:p>
        </p:txBody>
      </p:sp>
      <p:sp>
        <p:nvSpPr>
          <p:cNvPr id="3" name="Content Placeholder 2">
            <a:extLst>
              <a:ext uri="{FF2B5EF4-FFF2-40B4-BE49-F238E27FC236}">
                <a16:creationId xmlns:a16="http://schemas.microsoft.com/office/drawing/2014/main" id="{019A9AFC-3ADE-45B8-889E-C3A563DCC811}"/>
              </a:ext>
            </a:extLst>
          </p:cNvPr>
          <p:cNvSpPr>
            <a:spLocks noGrp="1"/>
          </p:cNvSpPr>
          <p:nvPr>
            <p:ph idx="1"/>
          </p:nvPr>
        </p:nvSpPr>
        <p:spPr>
          <a:xfrm>
            <a:off x="838200" y="2057400"/>
            <a:ext cx="10515600" cy="3871762"/>
          </a:xfrm>
        </p:spPr>
        <p:txBody>
          <a:bodyPr>
            <a:normAutofit/>
          </a:bodyPr>
          <a:lstStyle/>
          <a:p>
            <a:pPr marL="0" indent="0">
              <a:buNone/>
              <a:defRPr/>
            </a:pPr>
            <a:r>
              <a:rPr lang="en-US" sz="2400" dirty="0">
                <a:latin typeface="Bookman Old Style" panose="02050604050505020204" pitchFamily="18" charset="0"/>
              </a:rPr>
              <a:t>Invest in good actions:</a:t>
            </a:r>
          </a:p>
          <a:p>
            <a:pPr marL="0" indent="0">
              <a:buNone/>
              <a:defRPr/>
            </a:pPr>
            <a:r>
              <a:rPr lang="en-US" sz="2400" dirty="0">
                <a:latin typeface="Bookman Old Style" panose="02050604050505020204" pitchFamily="18" charset="0"/>
              </a:rPr>
              <a:t>Everything you have can be taken away…except good deeds and virtue.</a:t>
            </a:r>
          </a:p>
          <a:p>
            <a:pPr marL="0" indent="0">
              <a:buNone/>
              <a:defRPr/>
            </a:pPr>
            <a:endParaRPr lang="en-US" sz="2400" dirty="0">
              <a:latin typeface="Bookman Old Style" panose="02050604050505020204" pitchFamily="18" charset="0"/>
            </a:endParaRPr>
          </a:p>
          <a:p>
            <a:pPr marL="0" indent="0">
              <a:buNone/>
              <a:defRPr/>
            </a:pPr>
            <a:r>
              <a:rPr lang="en-US" sz="2400" dirty="0">
                <a:latin typeface="Bookman Old Style" panose="02050604050505020204" pitchFamily="18" charset="0"/>
              </a:rPr>
              <a:t>Lucius </a:t>
            </a:r>
            <a:r>
              <a:rPr lang="en-US" sz="2400" dirty="0" err="1">
                <a:latin typeface="Bookman Old Style" panose="02050604050505020204" pitchFamily="18" charset="0"/>
              </a:rPr>
              <a:t>Annaeus</a:t>
            </a:r>
            <a:r>
              <a:rPr lang="en-US" sz="2400" dirty="0">
                <a:latin typeface="Bookman Old Style" panose="02050604050505020204" pitchFamily="18" charset="0"/>
              </a:rPr>
              <a:t> Seneca, aka Seneca the Younger </a:t>
            </a:r>
          </a:p>
          <a:p>
            <a:pPr marL="0" indent="0">
              <a:buNone/>
              <a:defRPr/>
            </a:pPr>
            <a:r>
              <a:rPr lang="en-US" sz="2400" dirty="0">
                <a:latin typeface="Bookman Old Style" panose="02050604050505020204" pitchFamily="18" charset="0"/>
              </a:rPr>
              <a:t>Roman Stoic Philosopher  						</a:t>
            </a:r>
          </a:p>
        </p:txBody>
      </p:sp>
    </p:spTree>
  </p:cSld>
  <p:clrMapOvr>
    <a:masterClrMapping/>
  </p:clrMapOvr>
  <p:transition spd="med">
    <p:cover dir="r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28DB55-771E-405D-9C11-0096299EA175}"/>
              </a:ext>
            </a:extLst>
          </p:cNvPr>
          <p:cNvSpPr>
            <a:spLocks noGrp="1"/>
          </p:cNvSpPr>
          <p:nvPr>
            <p:ph type="title"/>
          </p:nvPr>
        </p:nvSpPr>
        <p:spPr>
          <a:xfrm>
            <a:off x="4380588" y="965199"/>
            <a:ext cx="6766078" cy="4927601"/>
          </a:xfrm>
        </p:spPr>
        <p:txBody>
          <a:bodyPr vert="horz" lIns="91440" tIns="45720" rIns="91440" bIns="45720" rtlCol="0" anchor="ctr">
            <a:normAutofit/>
          </a:bodyPr>
          <a:lstStyle/>
          <a:p>
            <a:pPr eaLnBrk="1" hangingPunct="1">
              <a:lnSpc>
                <a:spcPct val="90000"/>
              </a:lnSpc>
              <a:defRPr/>
            </a:pPr>
            <a:r>
              <a:rPr lang="en-US" sz="5400" kern="1200">
                <a:solidFill>
                  <a:schemeClr val="tx1">
                    <a:lumMod val="85000"/>
                    <a:lumOff val="15000"/>
                  </a:schemeClr>
                </a:solidFill>
                <a:latin typeface="+mj-lt"/>
                <a:ea typeface="+mj-ea"/>
                <a:cs typeface="+mj-cs"/>
              </a:rPr>
              <a:t>“In a world where you have command but strive for legitimate leadership you need three things to thrive but two to survive”</a:t>
            </a:r>
          </a:p>
        </p:txBody>
      </p:sp>
      <p:sp>
        <p:nvSpPr>
          <p:cNvPr id="3" name="Content Placeholder 2">
            <a:extLst>
              <a:ext uri="{FF2B5EF4-FFF2-40B4-BE49-F238E27FC236}">
                <a16:creationId xmlns:a16="http://schemas.microsoft.com/office/drawing/2014/main" id="{21905A1F-A627-4096-9845-A10BD44ECFD4}"/>
              </a:ext>
            </a:extLst>
          </p:cNvPr>
          <p:cNvSpPr>
            <a:spLocks noGrp="1"/>
          </p:cNvSpPr>
          <p:nvPr>
            <p:ph idx="1"/>
          </p:nvPr>
        </p:nvSpPr>
        <p:spPr>
          <a:xfrm>
            <a:off x="1023257" y="965198"/>
            <a:ext cx="2707937" cy="4927602"/>
          </a:xfrm>
        </p:spPr>
        <p:txBody>
          <a:bodyPr vert="horz" lIns="91440" tIns="45720" rIns="91440" bIns="45720" rtlCol="0" anchor="ctr">
            <a:normAutofit/>
          </a:bodyPr>
          <a:lstStyle/>
          <a:p>
            <a:pPr marL="0" indent="0" algn="r" eaLnBrk="1" hangingPunct="1">
              <a:lnSpc>
                <a:spcPct val="90000"/>
              </a:lnSpc>
              <a:spcBef>
                <a:spcPts val="1000"/>
              </a:spcBef>
              <a:buNone/>
              <a:defRPr/>
            </a:pPr>
            <a:r>
              <a:rPr lang="en-US" sz="2000" kern="1200">
                <a:solidFill>
                  <a:schemeClr val="accent1"/>
                </a:solidFill>
                <a:latin typeface="+mn-lt"/>
                <a:ea typeface="+mn-ea"/>
                <a:cs typeface="+mn-cs"/>
              </a:rPr>
              <a:t> </a:t>
            </a: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over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317637A8-9091-4A87-A2E4-647D56A1987E}"/>
              </a:ext>
            </a:extLst>
          </p:cNvPr>
          <p:cNvSpPr>
            <a:spLocks noChangeArrowheads="1"/>
          </p:cNvSpPr>
          <p:nvPr/>
        </p:nvSpPr>
        <p:spPr bwMode="auto">
          <a:xfrm>
            <a:off x="1676400" y="533401"/>
            <a:ext cx="8763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en-US" altLang="en-US" sz="4400">
                <a:solidFill>
                  <a:srgbClr val="FFEA18"/>
                </a:solidFill>
                <a:latin typeface="Arial" panose="020B0604020202020204" pitchFamily="34" charset="0"/>
                <a:cs typeface="Times New Roman" panose="02020603050405020304" pitchFamily="18" charset="0"/>
              </a:rPr>
              <a:t>Number one </a:t>
            </a:r>
          </a:p>
          <a:p>
            <a:pPr eaLnBrk="0" fontAlgn="base" hangingPunct="0">
              <a:spcBef>
                <a:spcPct val="0"/>
              </a:spcBef>
              <a:spcAft>
                <a:spcPct val="0"/>
              </a:spcAft>
              <a:buClrTx/>
              <a:buSzTx/>
              <a:buNone/>
            </a:pPr>
            <a:endParaRPr lang="en-US" altLang="en-US" sz="4400" i="1">
              <a:solidFill>
                <a:srgbClr val="FFEA18"/>
              </a:solidFill>
              <a:latin typeface="Bookman Old Style" panose="02050604050505020204" pitchFamily="18" charset="0"/>
              <a:cs typeface="Times New Roman" panose="02020603050405020304" pitchFamily="18" charset="0"/>
            </a:endParaRPr>
          </a:p>
          <a:p>
            <a:pPr eaLnBrk="0" fontAlgn="base" hangingPunct="0">
              <a:spcBef>
                <a:spcPct val="0"/>
              </a:spcBef>
              <a:spcAft>
                <a:spcPct val="0"/>
              </a:spcAft>
              <a:buClrTx/>
              <a:buSzTx/>
              <a:buNone/>
            </a:pPr>
            <a:r>
              <a:rPr lang="en-US" altLang="en-US" sz="4400" i="1">
                <a:solidFill>
                  <a:srgbClr val="FFEA18"/>
                </a:solidFill>
                <a:latin typeface="Bookman Old Style" panose="02050604050505020204" pitchFamily="18" charset="0"/>
                <a:cs typeface="Times New Roman" panose="02020603050405020304" pitchFamily="18" charset="0"/>
              </a:rPr>
              <a:t>Be a good officer if you don’t know what’s expected of your people and you don’t know what they go through, you don’t know what you’re doing.</a:t>
            </a:r>
            <a:r>
              <a:rPr lang="en-US" altLang="en-US" sz="4400">
                <a:solidFill>
                  <a:srgbClr val="FFEA18"/>
                </a:solidFill>
                <a:latin typeface="Bookman Old Style" panose="02050604050505020204" pitchFamily="18" charset="0"/>
                <a:cs typeface="Times New Roman" panose="02020603050405020304" pitchFamily="18" charset="0"/>
              </a:rPr>
              <a:t> </a:t>
            </a:r>
          </a:p>
          <a:p>
            <a:pPr eaLnBrk="0" fontAlgn="base" hangingPunct="0">
              <a:spcBef>
                <a:spcPct val="0"/>
              </a:spcBef>
              <a:spcAft>
                <a:spcPct val="0"/>
              </a:spcAft>
              <a:buClrTx/>
              <a:buSzTx/>
              <a:buNone/>
            </a:pPr>
            <a:endParaRPr lang="en-US" altLang="en-US" sz="2800">
              <a:solidFill>
                <a:srgbClr val="FFEA18"/>
              </a:solidFill>
              <a:latin typeface="Arial" panose="020B0604020202020204" pitchFamily="34" charset="0"/>
              <a:cs typeface="Times New Roman" panose="02020603050405020304" pitchFamily="18" charset="0"/>
            </a:endParaRPr>
          </a:p>
        </p:txBody>
      </p:sp>
    </p:spTree>
  </p:cSld>
  <p:clrMapOvr>
    <a:masterClrMapping/>
  </p:clrMapOvr>
  <p:transition spd="med">
    <p:cover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CA30-F2FD-4049-B91D-9B409DFDEE07}"/>
              </a:ext>
            </a:extLst>
          </p:cNvPr>
          <p:cNvSpPr>
            <a:spLocks noGrp="1"/>
          </p:cNvSpPr>
          <p:nvPr>
            <p:ph type="title"/>
          </p:nvPr>
        </p:nvSpPr>
        <p:spPr/>
        <p:txBody>
          <a:bodyPr/>
          <a:lstStyle/>
          <a:p>
            <a:r>
              <a:rPr lang="en-US" dirty="0"/>
              <a:t>Deepest Sympathies to Michigan Son and Automotive Legend Lee Iacocca </a:t>
            </a:r>
          </a:p>
        </p:txBody>
      </p:sp>
      <p:sp>
        <p:nvSpPr>
          <p:cNvPr id="3" name="Text Placeholder 2">
            <a:extLst>
              <a:ext uri="{FF2B5EF4-FFF2-40B4-BE49-F238E27FC236}">
                <a16:creationId xmlns:a16="http://schemas.microsoft.com/office/drawing/2014/main" id="{61B8A5D8-5C9A-4295-8EAB-78C5645B503D}"/>
              </a:ext>
            </a:extLst>
          </p:cNvPr>
          <p:cNvSpPr>
            <a:spLocks noGrp="1"/>
          </p:cNvSpPr>
          <p:nvPr>
            <p:ph type="body" idx="1"/>
          </p:nvPr>
        </p:nvSpPr>
        <p:spPr/>
        <p:txBody>
          <a:bodyPr/>
          <a:lstStyle/>
          <a:p>
            <a:pPr algn="ctr"/>
            <a:r>
              <a:rPr lang="en-US" sz="4400" dirty="0"/>
              <a:t>1964</a:t>
            </a:r>
          </a:p>
        </p:txBody>
      </p:sp>
      <p:pic>
        <p:nvPicPr>
          <p:cNvPr id="8" name="Content Placeholder 7">
            <a:extLst>
              <a:ext uri="{FF2B5EF4-FFF2-40B4-BE49-F238E27FC236}">
                <a16:creationId xmlns:a16="http://schemas.microsoft.com/office/drawing/2014/main" id="{9968BE59-7771-4132-B98A-C853F083CF4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07666" y="2639333"/>
            <a:ext cx="4912784" cy="3684588"/>
          </a:xfrm>
        </p:spPr>
      </p:pic>
      <p:sp>
        <p:nvSpPr>
          <p:cNvPr id="5" name="Text Placeholder 4">
            <a:extLst>
              <a:ext uri="{FF2B5EF4-FFF2-40B4-BE49-F238E27FC236}">
                <a16:creationId xmlns:a16="http://schemas.microsoft.com/office/drawing/2014/main" id="{FD2A9F8D-9A58-48BF-B154-AED400F61076}"/>
              </a:ext>
            </a:extLst>
          </p:cNvPr>
          <p:cNvSpPr>
            <a:spLocks noGrp="1"/>
          </p:cNvSpPr>
          <p:nvPr>
            <p:ph type="body" sz="quarter" idx="3"/>
          </p:nvPr>
        </p:nvSpPr>
        <p:spPr/>
        <p:txBody>
          <a:bodyPr/>
          <a:lstStyle/>
          <a:p>
            <a:pPr algn="ctr"/>
            <a:r>
              <a:rPr lang="en-US" sz="4400" dirty="0"/>
              <a:t>2019</a:t>
            </a:r>
          </a:p>
        </p:txBody>
      </p:sp>
      <p:pic>
        <p:nvPicPr>
          <p:cNvPr id="10" name="Content Placeholder 9">
            <a:extLst>
              <a:ext uri="{FF2B5EF4-FFF2-40B4-BE49-F238E27FC236}">
                <a16:creationId xmlns:a16="http://schemas.microsoft.com/office/drawing/2014/main" id="{010F986C-B4F5-4522-A110-208E6E42B96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971551" y="2639333"/>
            <a:ext cx="4912784" cy="3582197"/>
          </a:xfrm>
        </p:spPr>
      </p:pic>
    </p:spTree>
    <p:extLst>
      <p:ext uri="{BB962C8B-B14F-4D97-AF65-F5344CB8AC3E}">
        <p14:creationId xmlns:p14="http://schemas.microsoft.com/office/powerpoint/2010/main" val="2197502469"/>
      </p:ext>
    </p:extLst>
  </p:cSld>
  <p:clrMapOvr>
    <a:masterClrMapping/>
  </p:clrMapOvr>
  <p:transition spd="med">
    <p:cover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D91D6404-7578-40C9-9E1E-7397A2A5DBCE}"/>
              </a:ext>
            </a:extLst>
          </p:cNvPr>
          <p:cNvSpPr>
            <a:spLocks noChangeArrowheads="1"/>
          </p:cNvSpPr>
          <p:nvPr/>
        </p:nvSpPr>
        <p:spPr bwMode="auto">
          <a:xfrm>
            <a:off x="1676400" y="685800"/>
            <a:ext cx="86106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en-US" altLang="en-US" sz="4400">
                <a:solidFill>
                  <a:srgbClr val="FFFF00"/>
                </a:solidFill>
                <a:latin typeface="Arial" panose="020B0604020202020204" pitchFamily="34" charset="0"/>
                <a:cs typeface="Times New Roman" panose="02020603050405020304" pitchFamily="18" charset="0"/>
              </a:rPr>
              <a:t>Number two </a:t>
            </a:r>
          </a:p>
          <a:p>
            <a:pPr eaLnBrk="0" fontAlgn="base" hangingPunct="0">
              <a:spcBef>
                <a:spcPct val="0"/>
              </a:spcBef>
              <a:spcAft>
                <a:spcPct val="0"/>
              </a:spcAft>
              <a:buClrTx/>
              <a:buSzTx/>
              <a:buNone/>
            </a:pPr>
            <a:endParaRPr lang="en-US" altLang="en-US" sz="4400" i="1">
              <a:solidFill>
                <a:srgbClr val="FFFF00"/>
              </a:solidFill>
              <a:latin typeface="Bookman Old Style" panose="02050604050505020204" pitchFamily="18" charset="0"/>
              <a:cs typeface="Times New Roman" panose="02020603050405020304" pitchFamily="18" charset="0"/>
            </a:endParaRPr>
          </a:p>
          <a:p>
            <a:pPr eaLnBrk="0" fontAlgn="base" hangingPunct="0">
              <a:spcBef>
                <a:spcPct val="0"/>
              </a:spcBef>
              <a:spcAft>
                <a:spcPct val="0"/>
              </a:spcAft>
              <a:buClrTx/>
              <a:buSzTx/>
              <a:buNone/>
            </a:pPr>
            <a:r>
              <a:rPr lang="en-US" altLang="en-US" sz="4400" i="1">
                <a:solidFill>
                  <a:srgbClr val="FFFF00"/>
                </a:solidFill>
                <a:latin typeface="Bookman Old Style" panose="02050604050505020204" pitchFamily="18" charset="0"/>
                <a:cs typeface="Times New Roman" panose="02020603050405020304" pitchFamily="18" charset="0"/>
              </a:rPr>
              <a:t>Be a good pilot, if you don’t know your shit you’ll be dead before you can make any argument to the contrary. </a:t>
            </a:r>
          </a:p>
          <a:p>
            <a:pPr eaLnBrk="0" fontAlgn="base" hangingPunct="0">
              <a:spcBef>
                <a:spcPct val="0"/>
              </a:spcBef>
              <a:spcAft>
                <a:spcPct val="0"/>
              </a:spcAft>
              <a:buClrTx/>
              <a:buSzTx/>
              <a:buNone/>
            </a:pPr>
            <a:endParaRPr lang="en-US" altLang="en-US" sz="2800">
              <a:solidFill>
                <a:srgbClr val="EAEAEA"/>
              </a:solidFill>
              <a:latin typeface="Arial" panose="020B0604020202020204" pitchFamily="34" charset="0"/>
              <a:cs typeface="Times New Roman" panose="02020603050405020304" pitchFamily="18" charset="0"/>
            </a:endParaRPr>
          </a:p>
        </p:txBody>
      </p:sp>
    </p:spTree>
  </p:cSld>
  <p:clrMapOvr>
    <a:masterClrMapping/>
  </p:clrMapOvr>
  <p:transition spd="med">
    <p:cover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id="{42D13E5C-4003-4A00-BFEC-9D84F2F9CA50}"/>
              </a:ext>
            </a:extLst>
          </p:cNvPr>
          <p:cNvSpPr>
            <a:spLocks noChangeArrowheads="1"/>
          </p:cNvSpPr>
          <p:nvPr/>
        </p:nvSpPr>
        <p:spPr bwMode="auto">
          <a:xfrm>
            <a:off x="1828800" y="533401"/>
            <a:ext cx="8458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r>
              <a:rPr lang="en-US" altLang="en-US" sz="4400">
                <a:solidFill>
                  <a:srgbClr val="FFFF00"/>
                </a:solidFill>
                <a:latin typeface="Arial" panose="020B0604020202020204" pitchFamily="34" charset="0"/>
                <a:cs typeface="Times New Roman" panose="02020603050405020304" pitchFamily="18" charset="0"/>
              </a:rPr>
              <a:t>Number three </a:t>
            </a:r>
          </a:p>
          <a:p>
            <a:pPr eaLnBrk="0" fontAlgn="base" hangingPunct="0">
              <a:spcBef>
                <a:spcPct val="0"/>
              </a:spcBef>
              <a:spcAft>
                <a:spcPct val="0"/>
              </a:spcAft>
              <a:buClrTx/>
              <a:buSzTx/>
              <a:buNone/>
            </a:pPr>
            <a:endParaRPr lang="en-US" altLang="en-US" sz="4400" i="1">
              <a:solidFill>
                <a:srgbClr val="FFFF00"/>
              </a:solidFill>
              <a:latin typeface="Arial" panose="020B0604020202020204" pitchFamily="34" charset="0"/>
              <a:cs typeface="Times New Roman" panose="02020603050405020304" pitchFamily="18" charset="0"/>
            </a:endParaRPr>
          </a:p>
          <a:p>
            <a:pPr eaLnBrk="0" fontAlgn="base" hangingPunct="0">
              <a:spcBef>
                <a:spcPct val="0"/>
              </a:spcBef>
              <a:spcAft>
                <a:spcPct val="0"/>
              </a:spcAft>
              <a:buClrTx/>
              <a:buSzTx/>
              <a:buNone/>
            </a:pPr>
            <a:r>
              <a:rPr lang="en-US" altLang="en-US" sz="4400" i="1">
                <a:solidFill>
                  <a:srgbClr val="FFFF00"/>
                </a:solidFill>
                <a:latin typeface="Bookman Old Style" panose="02050604050505020204" pitchFamily="18" charset="0"/>
                <a:cs typeface="Times New Roman" panose="02020603050405020304" pitchFamily="18" charset="0"/>
              </a:rPr>
              <a:t>Be a good dude. “If I have to explain that last one to you I can’t help you” </a:t>
            </a:r>
          </a:p>
          <a:p>
            <a:pPr eaLnBrk="0" fontAlgn="base" hangingPunct="0">
              <a:spcBef>
                <a:spcPct val="0"/>
              </a:spcBef>
              <a:spcAft>
                <a:spcPct val="0"/>
              </a:spcAft>
              <a:buClrTx/>
              <a:buSzTx/>
              <a:buNone/>
            </a:pPr>
            <a:endParaRPr lang="en-US" altLang="en-US" sz="3600">
              <a:solidFill>
                <a:srgbClr val="FFFF00"/>
              </a:solidFill>
              <a:latin typeface="Arial" panose="020B0604020202020204" pitchFamily="34" charset="0"/>
              <a:cs typeface="Times New Roman" panose="02020603050405020304" pitchFamily="18" charset="0"/>
            </a:endParaRPr>
          </a:p>
          <a:p>
            <a:pPr eaLnBrk="0" fontAlgn="base" hangingPunct="0">
              <a:spcBef>
                <a:spcPct val="0"/>
              </a:spcBef>
              <a:spcAft>
                <a:spcPct val="0"/>
              </a:spcAft>
              <a:buClrTx/>
              <a:buSzTx/>
              <a:buNone/>
            </a:pPr>
            <a:r>
              <a:rPr lang="en-US" altLang="en-US" sz="3600">
                <a:solidFill>
                  <a:srgbClr val="FFFF00"/>
                </a:solidFill>
                <a:latin typeface="Arial" panose="020B0604020202020204" pitchFamily="34" charset="0"/>
                <a:cs typeface="Times New Roman" panose="02020603050405020304" pitchFamily="18" charset="0"/>
              </a:rPr>
              <a:t>			</a:t>
            </a:r>
          </a:p>
          <a:p>
            <a:pPr eaLnBrk="0" fontAlgn="base" hangingPunct="0">
              <a:spcBef>
                <a:spcPct val="0"/>
              </a:spcBef>
              <a:spcAft>
                <a:spcPct val="0"/>
              </a:spcAft>
              <a:buClrTx/>
              <a:buSzTx/>
              <a:buNone/>
            </a:pPr>
            <a:r>
              <a:rPr lang="en-US" altLang="en-US" sz="3600">
                <a:solidFill>
                  <a:srgbClr val="FFFF00"/>
                </a:solidFill>
                <a:latin typeface="Arial" panose="020B0604020202020204" pitchFamily="34" charset="0"/>
                <a:cs typeface="Times New Roman" panose="02020603050405020304" pitchFamily="18" charset="0"/>
              </a:rPr>
              <a:t>Lt.CMDR. Dean “Drama” Halton USN</a:t>
            </a:r>
          </a:p>
        </p:txBody>
      </p:sp>
    </p:spTree>
  </p:cSld>
  <p:clrMapOvr>
    <a:masterClrMapping/>
  </p:clrMapOvr>
  <p:transition spd="med">
    <p:cover dir="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EA36F-0E63-436C-B960-B39A06036894}"/>
              </a:ext>
            </a:extLst>
          </p:cNvPr>
          <p:cNvSpPr>
            <a:spLocks noGrp="1"/>
          </p:cNvSpPr>
          <p:nvPr>
            <p:ph type="title"/>
          </p:nvPr>
        </p:nvSpPr>
        <p:spPr>
          <a:xfrm>
            <a:off x="2144713" y="609601"/>
            <a:ext cx="7886700" cy="957263"/>
          </a:xfrm>
        </p:spPr>
        <p:txBody>
          <a:bodyPr/>
          <a:lstStyle/>
          <a:p>
            <a:pPr algn="ctr">
              <a:defRPr/>
            </a:pPr>
            <a:r>
              <a:rPr lang="en-US" dirty="0"/>
              <a:t>Modesty</a:t>
            </a:r>
          </a:p>
        </p:txBody>
      </p:sp>
      <p:sp>
        <p:nvSpPr>
          <p:cNvPr id="4" name="Text Placeholder 3">
            <a:extLst>
              <a:ext uri="{FF2B5EF4-FFF2-40B4-BE49-F238E27FC236}">
                <a16:creationId xmlns:a16="http://schemas.microsoft.com/office/drawing/2014/main" id="{C6BA420A-DC26-44D5-9E78-2E7B82AB3BDE}"/>
              </a:ext>
            </a:extLst>
          </p:cNvPr>
          <p:cNvSpPr>
            <a:spLocks noGrp="1"/>
          </p:cNvSpPr>
          <p:nvPr>
            <p:ph type="body" idx="1"/>
          </p:nvPr>
        </p:nvSpPr>
        <p:spPr>
          <a:xfrm>
            <a:off x="2144713" y="1981200"/>
            <a:ext cx="7886700" cy="3581400"/>
          </a:xfrm>
        </p:spPr>
        <p:txBody>
          <a:bodyPr/>
          <a:lstStyle/>
          <a:p>
            <a:pPr>
              <a:defRPr/>
            </a:pPr>
            <a:r>
              <a:rPr lang="en-US" sz="4400" dirty="0">
                <a:solidFill>
                  <a:srgbClr val="FFFF00"/>
                </a:solidFill>
                <a:latin typeface="Bookman Old Style" panose="02050604050505020204" pitchFamily="18" charset="0"/>
              </a:rPr>
              <a:t>“The best lack all conviction, while the worst / Are full of passionate intensity.”</a:t>
            </a:r>
          </a:p>
          <a:p>
            <a:pPr>
              <a:defRPr/>
            </a:pPr>
            <a:r>
              <a:rPr lang="en-US" sz="4400" dirty="0">
                <a:solidFill>
                  <a:srgbClr val="FFFF00"/>
                </a:solidFill>
                <a:latin typeface="Bookman Old Style" panose="02050604050505020204" pitchFamily="18" charset="0"/>
              </a:rPr>
              <a:t>		William Butler Yeats</a:t>
            </a:r>
          </a:p>
        </p:txBody>
      </p:sp>
    </p:spTree>
  </p:cSld>
  <p:clrMapOvr>
    <a:masterClrMapping/>
  </p:clrMapOvr>
  <p:transition spd="med">
    <p:cover dir="rd"/>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70B66-3C96-4630-AC87-B2151B1AAA77}"/>
              </a:ext>
            </a:extLst>
          </p:cNvPr>
          <p:cNvSpPr>
            <a:spLocks noGrp="1"/>
          </p:cNvSpPr>
          <p:nvPr>
            <p:ph type="title"/>
          </p:nvPr>
        </p:nvSpPr>
        <p:spPr>
          <a:xfrm>
            <a:off x="838200" y="631825"/>
            <a:ext cx="10515600" cy="1325563"/>
          </a:xfrm>
        </p:spPr>
        <p:txBody>
          <a:bodyPr>
            <a:normAutofit/>
          </a:bodyPr>
          <a:lstStyle/>
          <a:p>
            <a:pPr>
              <a:lnSpc>
                <a:spcPct val="90000"/>
              </a:lnSpc>
            </a:pPr>
            <a:r>
              <a:rPr lang="en-US" sz="3700">
                <a:effectLst/>
              </a:rPr>
              <a:t>We cannot manage what we don’t understand</a:t>
            </a:r>
            <a:br>
              <a:rPr lang="en-US" sz="3700">
                <a:effectLst/>
              </a:rPr>
            </a:br>
            <a:endParaRPr lang="en-US" sz="3700"/>
          </a:p>
        </p:txBody>
      </p:sp>
      <p:sp>
        <p:nvSpPr>
          <p:cNvPr id="3" name="Content Placeholder 2">
            <a:extLst>
              <a:ext uri="{FF2B5EF4-FFF2-40B4-BE49-F238E27FC236}">
                <a16:creationId xmlns:a16="http://schemas.microsoft.com/office/drawing/2014/main" id="{63A4DBDB-5484-4B9C-BA99-208FAB237849}"/>
              </a:ext>
            </a:extLst>
          </p:cNvPr>
          <p:cNvSpPr>
            <a:spLocks noGrp="1"/>
          </p:cNvSpPr>
          <p:nvPr>
            <p:ph idx="1"/>
          </p:nvPr>
        </p:nvSpPr>
        <p:spPr>
          <a:xfrm>
            <a:off x="838200" y="2057400"/>
            <a:ext cx="10515600" cy="3871762"/>
          </a:xfrm>
        </p:spPr>
        <p:txBody>
          <a:bodyPr>
            <a:normAutofit/>
          </a:bodyPr>
          <a:lstStyle/>
          <a:p>
            <a:r>
              <a:rPr lang="en-US" sz="2400">
                <a:effectLst/>
              </a:rPr>
              <a:t>What influences people to break rules? </a:t>
            </a:r>
          </a:p>
          <a:p>
            <a:endParaRPr lang="en-US" sz="2400">
              <a:effectLst/>
            </a:endParaRPr>
          </a:p>
          <a:p>
            <a:r>
              <a:rPr lang="en-US" sz="2400">
                <a:effectLst/>
              </a:rPr>
              <a:t>What is wrong with the concept of root cause?</a:t>
            </a:r>
          </a:p>
          <a:p>
            <a:pPr marL="0" indent="0">
              <a:buNone/>
            </a:pPr>
            <a:r>
              <a:rPr lang="en-US" sz="2400">
                <a:effectLst/>
              </a:rPr>
              <a:t> </a:t>
            </a:r>
          </a:p>
          <a:p>
            <a:r>
              <a:rPr lang="en-US" sz="2400">
                <a:effectLst/>
              </a:rPr>
              <a:t>How have we misunderstood causality?</a:t>
            </a:r>
          </a:p>
          <a:p>
            <a:pPr marL="0" indent="0">
              <a:buNone/>
            </a:pPr>
            <a:endParaRPr lang="en-US" sz="2400">
              <a:effectLst/>
            </a:endParaRPr>
          </a:p>
          <a:p>
            <a:r>
              <a:rPr lang="en-US" sz="2400">
                <a:effectLst/>
              </a:rPr>
              <a:t>Why can’t a perfect procedure exist?</a:t>
            </a:r>
          </a:p>
          <a:p>
            <a:endParaRPr lang="en-US" sz="2400"/>
          </a:p>
        </p:txBody>
      </p:sp>
    </p:spTree>
    <p:extLst>
      <p:ext uri="{BB962C8B-B14F-4D97-AF65-F5344CB8AC3E}">
        <p14:creationId xmlns:p14="http://schemas.microsoft.com/office/powerpoint/2010/main" val="2105204892"/>
      </p:ext>
    </p:extLst>
  </p:cSld>
  <p:clrMapOvr>
    <a:masterClrMapping/>
  </p:clrMapOvr>
  <p:transition spd="med">
    <p:cover dir="r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F8702-F020-4904-A3C2-7EFBD5F8FC2C}"/>
              </a:ext>
            </a:extLst>
          </p:cNvPr>
          <p:cNvSpPr>
            <a:spLocks noGrp="1"/>
          </p:cNvSpPr>
          <p:nvPr>
            <p:ph type="title"/>
          </p:nvPr>
        </p:nvSpPr>
        <p:spPr>
          <a:xfrm>
            <a:off x="838200" y="631825"/>
            <a:ext cx="10515600" cy="1325563"/>
          </a:xfrm>
        </p:spPr>
        <p:txBody>
          <a:bodyPr>
            <a:normAutofit/>
          </a:bodyPr>
          <a:lstStyle/>
          <a:p>
            <a:pPr>
              <a:lnSpc>
                <a:spcPct val="90000"/>
              </a:lnSpc>
            </a:pPr>
            <a:r>
              <a:rPr lang="en-US">
                <a:effectLst/>
              </a:rPr>
              <a:t>We cannot manage what we don’t understand</a:t>
            </a:r>
            <a:endParaRPr lang="en-US"/>
          </a:p>
        </p:txBody>
      </p:sp>
      <p:sp>
        <p:nvSpPr>
          <p:cNvPr id="3" name="Content Placeholder 2">
            <a:extLst>
              <a:ext uri="{FF2B5EF4-FFF2-40B4-BE49-F238E27FC236}">
                <a16:creationId xmlns:a16="http://schemas.microsoft.com/office/drawing/2014/main" id="{0DE504FC-A086-4D23-9C72-F28778BCA1CE}"/>
              </a:ext>
            </a:extLst>
          </p:cNvPr>
          <p:cNvSpPr>
            <a:spLocks noGrp="1"/>
          </p:cNvSpPr>
          <p:nvPr>
            <p:ph idx="1"/>
          </p:nvPr>
        </p:nvSpPr>
        <p:spPr>
          <a:xfrm>
            <a:off x="838200" y="2057400"/>
            <a:ext cx="10515600" cy="3871762"/>
          </a:xfrm>
        </p:spPr>
        <p:txBody>
          <a:bodyPr>
            <a:normAutofit/>
          </a:bodyPr>
          <a:lstStyle/>
          <a:p>
            <a:r>
              <a:rPr lang="en-US" sz="2400">
                <a:effectLst/>
              </a:rPr>
              <a:t>Why will one set of corrective actions work for some people and not for others?</a:t>
            </a:r>
          </a:p>
          <a:p>
            <a:pPr marL="0" indent="0">
              <a:buNone/>
            </a:pPr>
            <a:endParaRPr lang="en-US" sz="2400">
              <a:effectLst/>
            </a:endParaRPr>
          </a:p>
          <a:p>
            <a:r>
              <a:rPr lang="en-US" sz="2400">
                <a:effectLst/>
              </a:rPr>
              <a:t>Is complacency a choice?</a:t>
            </a:r>
          </a:p>
          <a:p>
            <a:pPr marL="0" indent="0">
              <a:buNone/>
            </a:pPr>
            <a:endParaRPr lang="en-US" sz="2400">
              <a:effectLst/>
            </a:endParaRPr>
          </a:p>
          <a:p>
            <a:r>
              <a:rPr lang="en-US" sz="2400">
                <a:effectLst/>
              </a:rPr>
              <a:t>Understanding the truth behind questions like these is crucial to good leadership.</a:t>
            </a:r>
          </a:p>
          <a:p>
            <a:endParaRPr lang="en-US" sz="2400"/>
          </a:p>
        </p:txBody>
      </p:sp>
    </p:spTree>
    <p:extLst>
      <p:ext uri="{BB962C8B-B14F-4D97-AF65-F5344CB8AC3E}">
        <p14:creationId xmlns:p14="http://schemas.microsoft.com/office/powerpoint/2010/main" val="6635834"/>
      </p:ext>
    </p:extLst>
  </p:cSld>
  <p:clrMapOvr>
    <a:masterClrMapping/>
  </p:clrMapOvr>
  <p:transition spd="med">
    <p:cover dir="rd"/>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map&#10;&#10;Description generated with very high confidence">
            <a:extLst>
              <a:ext uri="{FF2B5EF4-FFF2-40B4-BE49-F238E27FC236}">
                <a16:creationId xmlns:a16="http://schemas.microsoft.com/office/drawing/2014/main" id="{7DCC6E99-D840-4DCA-AEE6-69A6D836F6EB}"/>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85FA64B-7A38-46D4-95FF-CDC16BFA2B36}"/>
              </a:ext>
            </a:extLst>
          </p:cNvPr>
          <p:cNvSpPr>
            <a:spLocks noGrp="1"/>
          </p:cNvSpPr>
          <p:nvPr>
            <p:ph type="title"/>
          </p:nvPr>
        </p:nvSpPr>
        <p:spPr>
          <a:xfrm>
            <a:off x="709448" y="1913950"/>
            <a:ext cx="4204137" cy="1342754"/>
          </a:xfrm>
        </p:spPr>
        <p:txBody>
          <a:bodyPr>
            <a:normAutofit/>
          </a:bodyPr>
          <a:lstStyle/>
          <a:p>
            <a:pPr algn="ctr">
              <a:lnSpc>
                <a:spcPct val="90000"/>
              </a:lnSpc>
            </a:pPr>
            <a:r>
              <a:rPr lang="en-US" sz="2800" i="0">
                <a:effectLst/>
              </a:rPr>
              <a:t>HOP is not a program /</a:t>
            </a:r>
            <a:br>
              <a:rPr lang="en-US" sz="2800" i="0">
                <a:effectLst/>
              </a:rPr>
            </a:br>
            <a:r>
              <a:rPr lang="en-US" sz="2800" i="0">
                <a:effectLst/>
              </a:rPr>
              <a:t>The New View is a philosophy</a:t>
            </a:r>
            <a:endParaRPr lang="en-US" sz="2800" i="0"/>
          </a:p>
        </p:txBody>
      </p:sp>
      <p:cxnSp>
        <p:nvCxnSpPr>
          <p:cNvPr id="16"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F6592B-DEAE-4C19-BF5B-6894BE375D5D}"/>
              </a:ext>
            </a:extLst>
          </p:cNvPr>
          <p:cNvSpPr>
            <a:spLocks noGrp="1"/>
          </p:cNvSpPr>
          <p:nvPr>
            <p:ph idx="1"/>
          </p:nvPr>
        </p:nvSpPr>
        <p:spPr>
          <a:xfrm>
            <a:off x="525516" y="3417573"/>
            <a:ext cx="5218059" cy="2619839"/>
          </a:xfrm>
        </p:spPr>
        <p:txBody>
          <a:bodyPr anchor="ctr">
            <a:normAutofit/>
          </a:bodyPr>
          <a:lstStyle/>
          <a:p>
            <a:pPr marL="0" indent="0">
              <a:buNone/>
            </a:pPr>
            <a:r>
              <a:rPr lang="en-US" sz="1800" dirty="0">
                <a:effectLst/>
              </a:rPr>
              <a:t>when adopted, creates a local culture change </a:t>
            </a:r>
          </a:p>
          <a:p>
            <a:pPr marL="0" indent="0">
              <a:buNone/>
            </a:pPr>
            <a:endParaRPr lang="en-US" sz="1800" dirty="0"/>
          </a:p>
        </p:txBody>
      </p:sp>
      <p:sp>
        <p:nvSpPr>
          <p:cNvPr id="4" name="Footer Placeholder 3">
            <a:extLst>
              <a:ext uri="{FF2B5EF4-FFF2-40B4-BE49-F238E27FC236}">
                <a16:creationId xmlns:a16="http://schemas.microsoft.com/office/drawing/2014/main" id="{933633B1-949B-4C7D-9E35-CFBA1F13CE4D}"/>
              </a:ext>
            </a:extLst>
          </p:cNvPr>
          <p:cNvSpPr>
            <a:spLocks noGrp="1"/>
          </p:cNvSpPr>
          <p:nvPr>
            <p:ph type="ftr" sz="quarter" idx="11"/>
          </p:nvPr>
        </p:nvSpPr>
        <p:spPr>
          <a:xfrm>
            <a:off x="1216573" y="6144611"/>
            <a:ext cx="3069020" cy="361977"/>
          </a:xfrm>
        </p:spPr>
        <p:txBody>
          <a:bodyPr>
            <a:normAutofit/>
          </a:bodyPr>
          <a:lstStyle/>
          <a:p>
            <a:pPr>
              <a:spcAft>
                <a:spcPts val="600"/>
              </a:spcAft>
              <a:defRPr/>
            </a:pPr>
            <a:r>
              <a:rPr lang="en-US" altLang="en-US" sz="1000"/>
              <a:t>Command &amp; Leadership</a:t>
            </a:r>
          </a:p>
        </p:txBody>
      </p:sp>
    </p:spTree>
    <p:extLst>
      <p:ext uri="{BB962C8B-B14F-4D97-AF65-F5344CB8AC3E}">
        <p14:creationId xmlns:p14="http://schemas.microsoft.com/office/powerpoint/2010/main" val="3211524028"/>
      </p:ext>
    </p:extLst>
  </p:cSld>
  <p:clrMapOvr>
    <a:masterClrMapping/>
  </p:clrMapOvr>
  <p:transition spd="med">
    <p:cover dir="rd"/>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2ED47-4057-4F50-AEC1-B11DA3088D4B}"/>
              </a:ext>
            </a:extLst>
          </p:cNvPr>
          <p:cNvSpPr>
            <a:spLocks noGrp="1"/>
          </p:cNvSpPr>
          <p:nvPr>
            <p:ph type="title"/>
          </p:nvPr>
        </p:nvSpPr>
        <p:spPr>
          <a:xfrm>
            <a:off x="838200" y="631825"/>
            <a:ext cx="10515600" cy="1325563"/>
          </a:xfrm>
        </p:spPr>
        <p:txBody>
          <a:bodyPr>
            <a:normAutofit/>
          </a:bodyPr>
          <a:lstStyle/>
          <a:p>
            <a:r>
              <a:rPr lang="en-US" dirty="0"/>
              <a:t>Human and Organizational Performance</a:t>
            </a:r>
          </a:p>
        </p:txBody>
      </p:sp>
      <p:sp>
        <p:nvSpPr>
          <p:cNvPr id="3" name="Content Placeholder 2">
            <a:extLst>
              <a:ext uri="{FF2B5EF4-FFF2-40B4-BE49-F238E27FC236}">
                <a16:creationId xmlns:a16="http://schemas.microsoft.com/office/drawing/2014/main" id="{6B0CD579-7FAA-470E-9139-7B981ECDD8C5}"/>
              </a:ext>
            </a:extLst>
          </p:cNvPr>
          <p:cNvSpPr>
            <a:spLocks noGrp="1"/>
          </p:cNvSpPr>
          <p:nvPr>
            <p:ph idx="1"/>
          </p:nvPr>
        </p:nvSpPr>
        <p:spPr>
          <a:xfrm>
            <a:off x="838200" y="2057400"/>
            <a:ext cx="10515600" cy="3871762"/>
          </a:xfrm>
        </p:spPr>
        <p:txBody>
          <a:bodyPr>
            <a:normAutofit/>
          </a:bodyPr>
          <a:lstStyle/>
          <a:p>
            <a:r>
              <a:rPr lang="en-US" sz="3600" i="1" dirty="0">
                <a:effectLst/>
              </a:rPr>
              <a:t>The premise of HOP is the idea that human error is inevitable so perhaps through better process systems management and analysis, organizations might lessen the effect of human error through the promotion of defenses that reduce risk.  </a:t>
            </a:r>
            <a:endParaRPr lang="en-US" sz="3600" i="1" dirty="0"/>
          </a:p>
        </p:txBody>
      </p:sp>
      <p:sp>
        <p:nvSpPr>
          <p:cNvPr id="4" name="Footer Placeholder 3">
            <a:extLst>
              <a:ext uri="{FF2B5EF4-FFF2-40B4-BE49-F238E27FC236}">
                <a16:creationId xmlns:a16="http://schemas.microsoft.com/office/drawing/2014/main" id="{8FB966D6-8477-4BB2-83FC-269C8D2C82DF}"/>
              </a:ext>
            </a:extLst>
          </p:cNvPr>
          <p:cNvSpPr>
            <a:spLocks noGrp="1"/>
          </p:cNvSpPr>
          <p:nvPr>
            <p:ph type="ftr" sz="quarter" idx="11"/>
          </p:nvPr>
        </p:nvSpPr>
        <p:spPr>
          <a:xfrm>
            <a:off x="4038600" y="6077585"/>
            <a:ext cx="4114800" cy="365125"/>
          </a:xfrm>
        </p:spPr>
        <p:txBody>
          <a:bodyPr>
            <a:normAutofit/>
          </a:bodyPr>
          <a:lstStyle/>
          <a:p>
            <a:pPr>
              <a:spcAft>
                <a:spcPts val="600"/>
              </a:spcAft>
              <a:defRPr/>
            </a:pPr>
            <a:r>
              <a:rPr lang="en-US" altLang="en-US"/>
              <a:t>Command &amp; Leadership</a:t>
            </a:r>
          </a:p>
        </p:txBody>
      </p:sp>
    </p:spTree>
    <p:extLst>
      <p:ext uri="{BB962C8B-B14F-4D97-AF65-F5344CB8AC3E}">
        <p14:creationId xmlns:p14="http://schemas.microsoft.com/office/powerpoint/2010/main" val="3515104645"/>
      </p:ext>
    </p:extLst>
  </p:cSld>
  <p:clrMapOvr>
    <a:masterClrMapping/>
  </p:clrMapOvr>
  <p:transition spd="med">
    <p:cover dir="r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6E206-8781-45A7-8EFF-25D016D828B0}"/>
              </a:ext>
            </a:extLst>
          </p:cNvPr>
          <p:cNvSpPr>
            <a:spLocks noGrp="1"/>
          </p:cNvSpPr>
          <p:nvPr>
            <p:ph type="title"/>
          </p:nvPr>
        </p:nvSpPr>
        <p:spPr>
          <a:xfrm>
            <a:off x="838200" y="631825"/>
            <a:ext cx="10515600" cy="1325563"/>
          </a:xfrm>
        </p:spPr>
        <p:txBody>
          <a:bodyPr>
            <a:normAutofit/>
          </a:bodyPr>
          <a:lstStyle/>
          <a:p>
            <a:pPr>
              <a:defRPr/>
            </a:pPr>
            <a:r>
              <a:rPr lang="en-US" dirty="0"/>
              <a:t>Complex Adaptive Systems</a:t>
            </a:r>
          </a:p>
        </p:txBody>
      </p:sp>
      <p:sp>
        <p:nvSpPr>
          <p:cNvPr id="3" name="Content Placeholder 2">
            <a:extLst>
              <a:ext uri="{FF2B5EF4-FFF2-40B4-BE49-F238E27FC236}">
                <a16:creationId xmlns:a16="http://schemas.microsoft.com/office/drawing/2014/main" id="{6359CB92-5350-4F9C-8371-0C2BA024EEC1}"/>
              </a:ext>
            </a:extLst>
          </p:cNvPr>
          <p:cNvSpPr>
            <a:spLocks noGrp="1"/>
          </p:cNvSpPr>
          <p:nvPr>
            <p:ph idx="1"/>
          </p:nvPr>
        </p:nvSpPr>
        <p:spPr>
          <a:xfrm>
            <a:off x="838200" y="2057400"/>
            <a:ext cx="10515600" cy="3871762"/>
          </a:xfrm>
        </p:spPr>
        <p:txBody>
          <a:bodyPr>
            <a:normAutofit/>
          </a:bodyPr>
          <a:lstStyle/>
          <a:p>
            <a:pPr>
              <a:defRPr/>
            </a:pPr>
            <a:r>
              <a:rPr lang="en-US" sz="2400">
                <a:effectLst/>
              </a:rPr>
              <a:t>Complex systems are not fully predictable  </a:t>
            </a:r>
          </a:p>
          <a:p>
            <a:pPr lvl="1">
              <a:defRPr/>
            </a:pPr>
            <a:r>
              <a:rPr lang="en-US" sz="2400">
                <a:effectLst/>
              </a:rPr>
              <a:t>uncertainty is recognized as a natural part of a CAS</a:t>
            </a:r>
          </a:p>
          <a:p>
            <a:pPr marL="457200" lvl="1" indent="0">
              <a:buNone/>
              <a:defRPr/>
            </a:pPr>
            <a:endParaRPr lang="en-US" sz="2400">
              <a:effectLst/>
            </a:endParaRPr>
          </a:p>
          <a:p>
            <a:pPr>
              <a:defRPr/>
            </a:pPr>
            <a:r>
              <a:rPr lang="en-US" sz="2400">
                <a:effectLst/>
              </a:rPr>
              <a:t>Embrace the complex nature of firefighting </a:t>
            </a:r>
          </a:p>
          <a:p>
            <a:pPr lvl="1">
              <a:defRPr/>
            </a:pPr>
            <a:r>
              <a:rPr lang="en-US" sz="2400">
                <a:effectLst/>
              </a:rPr>
              <a:t>look beyond traditional cause and effect relationships</a:t>
            </a:r>
          </a:p>
          <a:p>
            <a:pPr marL="457200" lvl="1" indent="0">
              <a:buNone/>
              <a:defRPr/>
            </a:pPr>
            <a:endParaRPr lang="en-US" sz="2400">
              <a:effectLst/>
            </a:endParaRPr>
          </a:p>
          <a:p>
            <a:pPr>
              <a:defRPr/>
            </a:pPr>
            <a:r>
              <a:rPr lang="en-US" sz="2400">
                <a:effectLst/>
              </a:rPr>
              <a:t>  Recognize every work evolution has unique attributes</a:t>
            </a:r>
          </a:p>
          <a:p>
            <a:pPr marL="0" indent="0">
              <a:buNone/>
              <a:defRPr/>
            </a:pPr>
            <a:endParaRPr lang="en-US" sz="2400">
              <a:effectLst/>
            </a:endParaRPr>
          </a:p>
          <a:p>
            <a:pPr marL="0" indent="0">
              <a:buNone/>
              <a:defRPr/>
            </a:pPr>
            <a:endParaRPr lang="en-US" sz="2400"/>
          </a:p>
        </p:txBody>
      </p:sp>
    </p:spTree>
  </p:cSld>
  <p:clrMapOvr>
    <a:masterClrMapping/>
  </p:clrMapOvr>
  <p:transition spd="med">
    <p:cover dir="r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125"/>
            <a:ext cx="10515600" cy="1325563"/>
          </a:xfrm>
        </p:spPr>
        <p:txBody>
          <a:bodyPr>
            <a:normAutofit/>
          </a:bodyPr>
          <a:lstStyle/>
          <a:p>
            <a:r>
              <a:rPr lang="en-US"/>
              <a:t>Three Concepts </a:t>
            </a:r>
          </a:p>
        </p:txBody>
      </p:sp>
      <p:graphicFrame>
        <p:nvGraphicFramePr>
          <p:cNvPr id="16" name="Content Placeholder 13">
            <a:extLst>
              <a:ext uri="{FF2B5EF4-FFF2-40B4-BE49-F238E27FC236}">
                <a16:creationId xmlns:a16="http://schemas.microsoft.com/office/drawing/2014/main" id="{9B0A6324-A676-42D2-B2B7-50B849DD1DF9}"/>
              </a:ext>
            </a:extLst>
          </p:cNvPr>
          <p:cNvGraphicFramePr>
            <a:graphicFrameLocks noGrp="1"/>
          </p:cNvGraphicFramePr>
          <p:nvPr>
            <p:ph idx="1"/>
            <p:extLst>
              <p:ext uri="{D42A27DB-BD31-4B8C-83A1-F6EECF244321}">
                <p14:modId xmlns:p14="http://schemas.microsoft.com/office/powerpoint/2010/main" val="23206778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09122"/>
      </p:ext>
    </p:extLst>
  </p:cSld>
  <p:clrMapOvr>
    <a:masterClrMapping/>
  </p:clrMapOvr>
  <p:transition spd="med">
    <p:cover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9DC0-1BB3-4B2E-AB26-F5C4517A9B15}"/>
              </a:ext>
            </a:extLst>
          </p:cNvPr>
          <p:cNvSpPr>
            <a:spLocks noGrp="1"/>
          </p:cNvSpPr>
          <p:nvPr>
            <p:ph type="title"/>
          </p:nvPr>
        </p:nvSpPr>
        <p:spPr/>
        <p:txBody>
          <a:bodyPr/>
          <a:lstStyle/>
          <a:p>
            <a:r>
              <a:rPr lang="en-US" dirty="0"/>
              <a:t>Firefighter LODD Report </a:t>
            </a:r>
          </a:p>
        </p:txBody>
      </p:sp>
      <p:pic>
        <p:nvPicPr>
          <p:cNvPr id="4" name="Content Placeholder 3">
            <a:extLst>
              <a:ext uri="{FF2B5EF4-FFF2-40B4-BE49-F238E27FC236}">
                <a16:creationId xmlns:a16="http://schemas.microsoft.com/office/drawing/2014/main" id="{23509175-3EAC-43A9-BE7B-C6C8F82ABF0E}"/>
              </a:ext>
            </a:extLst>
          </p:cNvPr>
          <p:cNvPicPr>
            <a:picLocks noGrp="1" noChangeAspect="1"/>
          </p:cNvPicPr>
          <p:nvPr>
            <p:ph idx="1"/>
          </p:nvPr>
        </p:nvPicPr>
        <p:blipFill>
          <a:blip r:embed="rId2"/>
          <a:stretch>
            <a:fillRect/>
          </a:stretch>
        </p:blipFill>
        <p:spPr>
          <a:xfrm>
            <a:off x="2513331" y="1815548"/>
            <a:ext cx="6882460" cy="4662615"/>
          </a:xfrm>
          <a:prstGeom prst="rect">
            <a:avLst/>
          </a:prstGeom>
        </p:spPr>
      </p:pic>
    </p:spTree>
    <p:extLst>
      <p:ext uri="{BB962C8B-B14F-4D97-AF65-F5344CB8AC3E}">
        <p14:creationId xmlns:p14="http://schemas.microsoft.com/office/powerpoint/2010/main" val="1332343576"/>
      </p:ext>
    </p:extLst>
  </p:cSld>
  <p:clrMapOvr>
    <a:masterClrMapping/>
  </p:clrMapOvr>
  <p:transition spd="med">
    <p:cover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A7A70A11-661A-41D3-8AF2-87D239AF619C}"/>
              </a:ext>
            </a:extLst>
          </p:cNvPr>
          <p:cNvSpPr>
            <a:spLocks noChangeArrowheads="1"/>
          </p:cNvSpPr>
          <p:nvPr/>
        </p:nvSpPr>
        <p:spPr bwMode="auto">
          <a:xfrm>
            <a:off x="840509" y="341746"/>
            <a:ext cx="10510982" cy="643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The American firefighter today is the highest type in our history;</a:t>
            </a:r>
          </a:p>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they are educated, inspired, </a:t>
            </a:r>
          </a:p>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they display endless initiative,</a:t>
            </a:r>
          </a:p>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they are attentive and cheerfully </a:t>
            </a:r>
          </a:p>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susceptibility to discipline.</a:t>
            </a:r>
          </a:p>
          <a:p>
            <a:pPr algn="ctr" eaLnBrk="0" fontAlgn="base" hangingPunct="0">
              <a:lnSpc>
                <a:spcPct val="107000"/>
              </a:lnSpc>
              <a:spcBef>
                <a:spcPct val="0"/>
              </a:spcBef>
              <a:spcAft>
                <a:spcPts val="800"/>
              </a:spcAft>
              <a:buClrTx/>
              <a:buSzTx/>
              <a:buNone/>
            </a:pPr>
            <a:r>
              <a:rPr lang="en-US" altLang="en-US" sz="1400" dirty="0">
                <a:solidFill>
                  <a:srgbClr val="FFFF00"/>
                </a:solidFill>
                <a:latin typeface="Bookman Old Style" panose="02050604050505020204" pitchFamily="18" charset="0"/>
                <a:cs typeface="Times New Roman" panose="02020603050405020304" pitchFamily="18" charset="0"/>
              </a:rPr>
              <a:t> </a:t>
            </a:r>
          </a:p>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Led well they will endure extreme </a:t>
            </a:r>
          </a:p>
          <a:p>
            <a:pPr algn="ctr" eaLnBrk="0" fontAlgn="base" hangingPunct="0">
              <a:lnSpc>
                <a:spcPct val="107000"/>
              </a:lnSpc>
              <a:spcBef>
                <a:spcPct val="0"/>
              </a:spcBef>
              <a:spcAft>
                <a:spcPts val="80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hardships go thru hell and high water </a:t>
            </a:r>
          </a:p>
          <a:p>
            <a:pPr algn="ctr" eaLnBrk="0" fontAlgn="base" hangingPunct="0">
              <a:spcBef>
                <a:spcPct val="0"/>
              </a:spcBef>
              <a:spcAft>
                <a:spcPct val="0"/>
              </a:spcAft>
              <a:buClrTx/>
              <a:buSzTx/>
              <a:buNone/>
            </a:pPr>
            <a:r>
              <a:rPr lang="en-US" altLang="en-US" sz="3600" dirty="0">
                <a:solidFill>
                  <a:srgbClr val="FFFF00"/>
                </a:solidFill>
                <a:latin typeface="Bookman Old Style" panose="02050604050505020204" pitchFamily="18" charset="0"/>
                <a:cs typeface="Times New Roman" panose="02020603050405020304" pitchFamily="18" charset="0"/>
              </a:rPr>
              <a:t>to complete their duties. </a:t>
            </a:r>
          </a:p>
        </p:txBody>
      </p:sp>
    </p:spTree>
  </p:cSld>
  <p:clrMapOvr>
    <a:masterClrMapping/>
  </p:clrMapOvr>
  <p:transition spd="med">
    <p:cover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7A8F7A-4EC6-4BD4-91A6-AD545F05528B}"/>
              </a:ext>
            </a:extLst>
          </p:cNvPr>
          <p:cNvSpPr/>
          <p:nvPr/>
        </p:nvSpPr>
        <p:spPr>
          <a:xfrm>
            <a:off x="251791" y="530087"/>
            <a:ext cx="11754679" cy="5632311"/>
          </a:xfrm>
          <a:prstGeom prst="rect">
            <a:avLst/>
          </a:prstGeom>
        </p:spPr>
        <p:txBody>
          <a:bodyPr wrap="square">
            <a:spAutoFit/>
          </a:bodyPr>
          <a:lstStyle/>
          <a:p>
            <a:r>
              <a:rPr lang="en-US" dirty="0"/>
              <a:t>At 0113 hours, the fire department was dispatched to a report of residential structure fire. The dispatcher advised that heavy, black smoke was showing. The dispatcher advised at 0114 hours that two elderly people may be in the house. Additionally, the dispatcher stated there was smoke coming from the basement in the back of the house. These last two transmissions were on the dispatch channel and not simulcast on the tactical channel. </a:t>
            </a:r>
          </a:p>
          <a:p>
            <a:endParaRPr lang="en-US" dirty="0"/>
          </a:p>
          <a:p>
            <a:r>
              <a:rPr lang="en-US" dirty="0"/>
              <a:t>Quint 25 responded at 0114 hours and was on-scene at 0117 hours. Upon arrival, the acting officer of Quint 25 met a police officer who advised him that the neighbors reported two residents possibly inside. Heavy smoke was showing from the front half of the house, but no flames were visible. </a:t>
            </a:r>
          </a:p>
          <a:p>
            <a:endParaRPr lang="en-US" dirty="0"/>
          </a:p>
          <a:p>
            <a:r>
              <a:rPr lang="en-US" dirty="0"/>
              <a:t>The acting officer of Quint 25 told the fire fighter on Quint 25 to get the thermal imager and take the irons to the front porch (Side Alpha). The acting officer from Quint 25 walked along Side Bravo to Side Charlie. He then proceeded back to Side Alpha. He advised the dispatcher at 0118 hours that smoke was showing from three sides of a residential structure but he could see no visible fire. </a:t>
            </a:r>
          </a:p>
          <a:p>
            <a:endParaRPr lang="en-US" dirty="0"/>
          </a:p>
          <a:p>
            <a:r>
              <a:rPr lang="en-US" dirty="0"/>
              <a:t>The acting officer of Quint 25 decided to enter the house through the front door, which was on Side Bravo/Side Alpha corner. The engineer from Quint 25 had stretched a 1¾-inch hoseline to the front door. The fire fighter from Quint 25 forced the front door. The fire fighter from Quint 25 made entry into the foyer and then turned right into the family/living room. The acting officer of Quint 25 was behind the fire fighter on the hoseline. The acting officer of Quint 25 stated that the smoke was about a foot off the floor but not hot. As the Quint 25 fire fighter crawled into the family/living room, the floor collapsed and the fire fighter immediately fell into the basement. </a:t>
            </a:r>
          </a:p>
        </p:txBody>
      </p:sp>
    </p:spTree>
    <p:extLst>
      <p:ext uri="{BB962C8B-B14F-4D97-AF65-F5344CB8AC3E}">
        <p14:creationId xmlns:p14="http://schemas.microsoft.com/office/powerpoint/2010/main" val="44908112"/>
      </p:ext>
    </p:extLst>
  </p:cSld>
  <p:clrMapOvr>
    <a:masterClrMapping/>
  </p:clrMapOvr>
  <p:transition spd="med">
    <p:cover dir="r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6D372-6CD9-405F-A820-4DB4A7F8E074}"/>
              </a:ext>
            </a:extLst>
          </p:cNvPr>
          <p:cNvSpPr>
            <a:spLocks noGrp="1"/>
          </p:cNvSpPr>
          <p:nvPr>
            <p:ph type="title"/>
          </p:nvPr>
        </p:nvSpPr>
        <p:spPr>
          <a:xfrm>
            <a:off x="838200" y="631825"/>
            <a:ext cx="10515600" cy="1325563"/>
          </a:xfrm>
        </p:spPr>
        <p:txBody>
          <a:bodyPr>
            <a:normAutofit/>
          </a:bodyPr>
          <a:lstStyle/>
          <a:p>
            <a:r>
              <a:rPr lang="en-US" dirty="0"/>
              <a:t>Timeline </a:t>
            </a:r>
            <a:endParaRPr lang="en-US"/>
          </a:p>
        </p:txBody>
      </p:sp>
      <p:sp>
        <p:nvSpPr>
          <p:cNvPr id="6" name="Content Placeholder 5">
            <a:extLst>
              <a:ext uri="{FF2B5EF4-FFF2-40B4-BE49-F238E27FC236}">
                <a16:creationId xmlns:a16="http://schemas.microsoft.com/office/drawing/2014/main" id="{C00A78E6-9A76-4A15-A057-5ACBC12985CC}"/>
              </a:ext>
            </a:extLst>
          </p:cNvPr>
          <p:cNvSpPr>
            <a:spLocks noGrp="1"/>
          </p:cNvSpPr>
          <p:nvPr>
            <p:ph idx="1"/>
          </p:nvPr>
        </p:nvSpPr>
        <p:spPr>
          <a:xfrm>
            <a:off x="838199" y="1652953"/>
            <a:ext cx="10755923" cy="4573221"/>
          </a:xfrm>
        </p:spPr>
        <p:txBody>
          <a:bodyPr>
            <a:normAutofit/>
          </a:bodyPr>
          <a:lstStyle/>
          <a:p>
            <a:pPr marL="45720" indent="0">
              <a:lnSpc>
                <a:spcPct val="90000"/>
              </a:lnSpc>
              <a:buNone/>
            </a:pPr>
            <a:r>
              <a:rPr lang="en-US" sz="1900" b="1" dirty="0">
                <a:highlight>
                  <a:srgbClr val="FFFF00"/>
                </a:highlight>
                <a:latin typeface="Times New Roman" panose="02020603050405020304" pitchFamily="18" charset="0"/>
              </a:rPr>
              <a:t>01:18:12</a:t>
            </a:r>
            <a:r>
              <a:rPr lang="en-US" sz="1900" b="1" dirty="0">
                <a:latin typeface="Times New Roman" panose="02020603050405020304" pitchFamily="18" charset="0"/>
              </a:rPr>
              <a:t> Hours </a:t>
            </a:r>
            <a:r>
              <a:rPr lang="en-US" sz="1900" dirty="0">
                <a:latin typeface="Times New Roman" panose="02020603050405020304" pitchFamily="18" charset="0"/>
              </a:rPr>
              <a:t>	Quint 25 asks if confirmation had been made that the occupants 			were out  </a:t>
            </a:r>
            <a:r>
              <a:rPr lang="en-US" sz="1900" dirty="0">
                <a:latin typeface="Arial" panose="020B0604020202020204" pitchFamily="34" charset="0"/>
              </a:rPr>
              <a:t>	</a:t>
            </a:r>
          </a:p>
          <a:p>
            <a:pPr marL="45720" indent="0">
              <a:lnSpc>
                <a:spcPct val="90000"/>
              </a:lnSpc>
              <a:buNone/>
            </a:pPr>
            <a:r>
              <a:rPr lang="en-US" sz="1900" b="1" dirty="0">
                <a:latin typeface="Times New Roman" panose="02020603050405020304" pitchFamily="18" charset="0"/>
              </a:rPr>
              <a:t>01:18:16 Hours </a:t>
            </a:r>
            <a:r>
              <a:rPr lang="en-US" sz="1900" dirty="0">
                <a:latin typeface="Times New Roman" panose="02020603050405020304" pitchFamily="18" charset="0"/>
              </a:rPr>
              <a:t>	Battalion 20 arrived on-scene, Batt 20 assumed Command 	</a:t>
            </a:r>
          </a:p>
          <a:p>
            <a:pPr marL="45720" indent="0">
              <a:lnSpc>
                <a:spcPct val="90000"/>
              </a:lnSpc>
              <a:buNone/>
            </a:pPr>
            <a:r>
              <a:rPr lang="en-US" sz="1900" b="1" dirty="0">
                <a:latin typeface="Times New Roman" panose="02020603050405020304" pitchFamily="18" charset="0"/>
              </a:rPr>
              <a:t>01:20:12 Hours </a:t>
            </a:r>
            <a:r>
              <a:rPr lang="en-US" sz="1900" dirty="0">
                <a:latin typeface="Times New Roman" panose="02020603050405020304" pitchFamily="18" charset="0"/>
              </a:rPr>
              <a:t>	Engine 24 arrived on the scene</a:t>
            </a:r>
          </a:p>
          <a:p>
            <a:pPr marL="45720" indent="0">
              <a:lnSpc>
                <a:spcPct val="90000"/>
              </a:lnSpc>
              <a:buNone/>
            </a:pPr>
            <a:r>
              <a:rPr lang="en-US" sz="1900" b="1" dirty="0">
                <a:latin typeface="Times New Roman" panose="02020603050405020304" pitchFamily="18" charset="0"/>
              </a:rPr>
              <a:t>01:20:21 Hours </a:t>
            </a:r>
            <a:r>
              <a:rPr lang="en-US" sz="1900" dirty="0">
                <a:latin typeface="Times New Roman" panose="02020603050405020304" pitchFamily="18" charset="0"/>
              </a:rPr>
              <a:t>	Medic 22 arrived on the scene 	</a:t>
            </a:r>
          </a:p>
          <a:p>
            <a:pPr marL="45720" indent="0">
              <a:lnSpc>
                <a:spcPct val="90000"/>
              </a:lnSpc>
              <a:buNone/>
            </a:pPr>
            <a:r>
              <a:rPr lang="en-US" sz="1900" b="1" dirty="0">
                <a:highlight>
                  <a:srgbClr val="FFFF00"/>
                </a:highlight>
                <a:latin typeface="Times New Roman" panose="02020603050405020304" pitchFamily="18" charset="0"/>
              </a:rPr>
              <a:t>01:21:40</a:t>
            </a:r>
            <a:r>
              <a:rPr lang="en-US" sz="1900" b="1" dirty="0">
                <a:latin typeface="Times New Roman" panose="02020603050405020304" pitchFamily="18" charset="0"/>
              </a:rPr>
              <a:t> Hours </a:t>
            </a:r>
            <a:r>
              <a:rPr lang="en-US" sz="1900" dirty="0">
                <a:latin typeface="Times New Roman" panose="02020603050405020304" pitchFamily="18" charset="0"/>
              </a:rPr>
              <a:t>	Quint 25 (PAR 2) made entry through the front door  </a:t>
            </a:r>
            <a:r>
              <a:rPr lang="en-US" sz="1900" dirty="0">
                <a:latin typeface="Arial" panose="020B0604020202020204" pitchFamily="34" charset="0"/>
              </a:rPr>
              <a:t>	</a:t>
            </a:r>
          </a:p>
          <a:p>
            <a:pPr marL="45720" indent="0">
              <a:lnSpc>
                <a:spcPct val="90000"/>
              </a:lnSpc>
              <a:buNone/>
            </a:pPr>
            <a:r>
              <a:rPr lang="en-US" sz="1900" b="1" dirty="0">
                <a:latin typeface="Times New Roman" panose="02020603050405020304" pitchFamily="18" charset="0"/>
              </a:rPr>
              <a:t>01:22:12 Hours </a:t>
            </a:r>
            <a:r>
              <a:rPr lang="en-US" sz="1900" dirty="0">
                <a:latin typeface="Times New Roman" panose="02020603050405020304" pitchFamily="18" charset="0"/>
              </a:rPr>
              <a:t>	Engine 21 arrived on-scene </a:t>
            </a:r>
            <a:r>
              <a:rPr lang="en-US" sz="1900" b="1" dirty="0">
                <a:latin typeface="Times New Roman" panose="02020603050405020304" pitchFamily="18" charset="0"/>
              </a:rPr>
              <a:t> </a:t>
            </a:r>
            <a:r>
              <a:rPr lang="en-US" sz="1900" dirty="0">
                <a:latin typeface="Times New Roman" panose="02020603050405020304" pitchFamily="18" charset="0"/>
              </a:rPr>
              <a:t>	</a:t>
            </a:r>
          </a:p>
          <a:p>
            <a:pPr marL="45720" indent="0">
              <a:lnSpc>
                <a:spcPct val="90000"/>
              </a:lnSpc>
              <a:buNone/>
            </a:pPr>
            <a:r>
              <a:rPr lang="en-US" sz="1900" b="1" dirty="0">
                <a:highlight>
                  <a:srgbClr val="FFFF00"/>
                </a:highlight>
                <a:latin typeface="Times New Roman" panose="02020603050405020304" pitchFamily="18" charset="0"/>
              </a:rPr>
              <a:t>01:23:11</a:t>
            </a:r>
            <a:r>
              <a:rPr lang="en-US" sz="1900" b="1" dirty="0">
                <a:latin typeface="Times New Roman" panose="02020603050405020304" pitchFamily="18" charset="0"/>
              </a:rPr>
              <a:t> Hours </a:t>
            </a:r>
            <a:r>
              <a:rPr lang="en-US" sz="1900" dirty="0">
                <a:latin typeface="Times New Roman" panose="02020603050405020304" pitchFamily="18" charset="0"/>
              </a:rPr>
              <a:t>	Command ordered everyone out of the building </a:t>
            </a:r>
          </a:p>
          <a:p>
            <a:pPr marL="45720" indent="0">
              <a:lnSpc>
                <a:spcPct val="90000"/>
              </a:lnSpc>
              <a:buNone/>
            </a:pPr>
            <a:r>
              <a:rPr lang="en-US" sz="1900" dirty="0">
                <a:latin typeface="Times New Roman" panose="02020603050405020304" pitchFamily="18" charset="0"/>
              </a:rPr>
              <a:t>			Quint 25 FF falls through floor	</a:t>
            </a:r>
          </a:p>
          <a:p>
            <a:pPr marL="45720" indent="0">
              <a:lnSpc>
                <a:spcPct val="90000"/>
              </a:lnSpc>
              <a:buNone/>
            </a:pPr>
            <a:r>
              <a:rPr lang="en-US" sz="1900" b="1" dirty="0">
                <a:latin typeface="Times New Roman" panose="02020603050405020304" pitchFamily="18" charset="0"/>
              </a:rPr>
              <a:t>01:23:26 Hours </a:t>
            </a:r>
            <a:r>
              <a:rPr lang="en-US" sz="1900" dirty="0">
                <a:latin typeface="Times New Roman" panose="02020603050405020304" pitchFamily="18" charset="0"/>
              </a:rPr>
              <a:t>	Engine 24A called a Mayday and stated, </a:t>
            </a:r>
          </a:p>
          <a:p>
            <a:pPr marL="45720" indent="0">
              <a:lnSpc>
                <a:spcPct val="90000"/>
              </a:lnSpc>
              <a:buNone/>
            </a:pPr>
            <a:r>
              <a:rPr lang="en-US" sz="1900" dirty="0">
                <a:latin typeface="Times New Roman" panose="02020603050405020304" pitchFamily="18" charset="0"/>
              </a:rPr>
              <a:t>			“We got a guy that’s inside.” 	</a:t>
            </a:r>
          </a:p>
          <a:p>
            <a:pPr marL="45720" indent="0">
              <a:lnSpc>
                <a:spcPct val="90000"/>
              </a:lnSpc>
              <a:buNone/>
            </a:pPr>
            <a:r>
              <a:rPr lang="en-US" sz="1900" b="1" dirty="0">
                <a:latin typeface="Times New Roman" panose="02020603050405020304" pitchFamily="18" charset="0"/>
              </a:rPr>
              <a:t>01:23:42 Hours </a:t>
            </a:r>
            <a:r>
              <a:rPr lang="en-US" sz="1900" dirty="0">
                <a:latin typeface="Times New Roman" panose="02020603050405020304" pitchFamily="18" charset="0"/>
              </a:rPr>
              <a:t>	Engine 24 advised: “We have a fire fighter inside. It’s flashed.” 	</a:t>
            </a:r>
          </a:p>
          <a:p>
            <a:pPr>
              <a:lnSpc>
                <a:spcPct val="90000"/>
              </a:lnSpc>
            </a:pPr>
            <a:endParaRPr lang="en-US" sz="1900" dirty="0"/>
          </a:p>
        </p:txBody>
      </p:sp>
    </p:spTree>
    <p:extLst>
      <p:ext uri="{BB962C8B-B14F-4D97-AF65-F5344CB8AC3E}">
        <p14:creationId xmlns:p14="http://schemas.microsoft.com/office/powerpoint/2010/main" val="1207106352"/>
      </p:ext>
    </p:extLst>
  </p:cSld>
  <p:clrMapOvr>
    <a:masterClrMapping/>
  </p:clrMapOvr>
  <p:transition spd="med">
    <p:cover dir="rd"/>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1F5D10F-E683-48AF-9F3D-8B027C441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F9BC050-CF20-4F0B-BB6F-A4A4774862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B2380829-74FF-4F4E-A02B-2A0216F77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3730642F-4585-48C7-9493-40BD544E9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3DC1C73-7342-49DB-9A8C-B3CE5E2AD4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38E8072E-5F3C-4B39-9B24-2A039F7C7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4062AC30-9CDB-43AC-98FF-310A3444F3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6850AC42-5EE3-4B8D-9F1F-0835CB067C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2129323C-5E69-41BA-BEF5-EADBC7A98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885656C4-397F-4669-92B9-6741E543D8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34862245-C3D4-42D2-A690-E3769D6E17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74B4866E-8B45-4CC8-80AC-EA10DB8D3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BA2DE150-D734-401A-AD12-A2AD93740C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69C387D8-101F-4B43-8F35-50BCB0E784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DDE05331-3390-4508-9F8F-E2FA2C7A7B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61531BDF-B6D6-48B6-BA74-69FE6BDEB0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7EFCF0FF-FE7D-4B62-A05F-14BC7AEF74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FB209825-1EE6-4B6C-98B1-F4457AE4D4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18A3926F-FD48-4255-8ADC-64D4DC8041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2707943F-6B86-4554-9E61-5378380A7C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1BCE722-EFEE-4871-9133-2AD70CFA88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77CAED55-FB8F-47D2-AE4A-5F1059508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C1CE725E-91C0-4D58-9F97-2BF5575759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2F1B43D9-C551-4B12-B955-90EA9A4E3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22">
            <a:extLst>
              <a:ext uri="{FF2B5EF4-FFF2-40B4-BE49-F238E27FC236}">
                <a16:creationId xmlns:a16="http://schemas.microsoft.com/office/drawing/2014/main" id="{70980CB4-1A49-4BFE-A81F-503F5B5EE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75EF11F-E897-488C-B684-92EE83A77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65A62-64BB-4D99-B137-97242D2B64ED}"/>
              </a:ext>
            </a:extLst>
          </p:cNvPr>
          <p:cNvSpPr>
            <a:spLocks noGrp="1"/>
          </p:cNvSpPr>
          <p:nvPr>
            <p:ph type="title"/>
          </p:nvPr>
        </p:nvSpPr>
        <p:spPr>
          <a:xfrm>
            <a:off x="873978" y="1718735"/>
            <a:ext cx="5767566" cy="1072378"/>
          </a:xfrm>
        </p:spPr>
        <p:txBody>
          <a:bodyPr anchor="ctr">
            <a:normAutofit/>
          </a:bodyPr>
          <a:lstStyle/>
          <a:p>
            <a:r>
              <a:rPr lang="en-US" sz="3600">
                <a:solidFill>
                  <a:srgbClr val="FFFFFF"/>
                </a:solidFill>
              </a:rPr>
              <a:t>Fire Building </a:t>
            </a:r>
          </a:p>
        </p:txBody>
      </p:sp>
      <p:sp>
        <p:nvSpPr>
          <p:cNvPr id="43" name="Rectangle 42">
            <a:extLst>
              <a:ext uri="{FF2B5EF4-FFF2-40B4-BE49-F238E27FC236}">
                <a16:creationId xmlns:a16="http://schemas.microsoft.com/office/drawing/2014/main" id="{19959CDE-EE43-4BAD-B6E8-209CD5F19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7E249A4C-57E2-4271-9797-60E5DBC25F7E}"/>
              </a:ext>
            </a:extLst>
          </p:cNvPr>
          <p:cNvPicPr>
            <a:picLocks noChangeAspect="1"/>
          </p:cNvPicPr>
          <p:nvPr/>
        </p:nvPicPr>
        <p:blipFill>
          <a:blip r:embed="rId2"/>
          <a:stretch>
            <a:fillRect/>
          </a:stretch>
        </p:blipFill>
        <p:spPr>
          <a:xfrm>
            <a:off x="7876652" y="931885"/>
            <a:ext cx="3990545" cy="5003373"/>
          </a:xfrm>
          <a:prstGeom prst="rect">
            <a:avLst/>
          </a:prstGeom>
        </p:spPr>
      </p:pic>
      <p:pic>
        <p:nvPicPr>
          <p:cNvPr id="36" name="Content Placeholder 3">
            <a:extLst>
              <a:ext uri="{FF2B5EF4-FFF2-40B4-BE49-F238E27FC236}">
                <a16:creationId xmlns:a16="http://schemas.microsoft.com/office/drawing/2014/main" id="{C56ECF51-8B63-410F-BD38-6EDE0F81915B}"/>
              </a:ext>
            </a:extLst>
          </p:cNvPr>
          <p:cNvPicPr>
            <a:picLocks noGrp="1" noChangeAspect="1"/>
          </p:cNvPicPr>
          <p:nvPr>
            <p:ph idx="1"/>
          </p:nvPr>
        </p:nvPicPr>
        <p:blipFill>
          <a:blip r:embed="rId3"/>
          <a:stretch>
            <a:fillRect/>
          </a:stretch>
        </p:blipFill>
        <p:spPr>
          <a:xfrm>
            <a:off x="1684339" y="2597124"/>
            <a:ext cx="3949059" cy="2921026"/>
          </a:xfrm>
          <a:prstGeom prst="rect">
            <a:avLst/>
          </a:prstGeom>
        </p:spPr>
      </p:pic>
    </p:spTree>
    <p:extLst>
      <p:ext uri="{BB962C8B-B14F-4D97-AF65-F5344CB8AC3E}">
        <p14:creationId xmlns:p14="http://schemas.microsoft.com/office/powerpoint/2010/main" val="805802594"/>
      </p:ext>
    </p:extLst>
  </p:cSld>
  <p:clrMapOvr>
    <a:masterClrMapping/>
  </p:clrMapOvr>
  <p:transition spd="med">
    <p:cover dir="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40CC-E6E8-40E8-A776-E11B9CD87602}"/>
              </a:ext>
            </a:extLst>
          </p:cNvPr>
          <p:cNvSpPr>
            <a:spLocks noGrp="1"/>
          </p:cNvSpPr>
          <p:nvPr>
            <p:ph type="title"/>
          </p:nvPr>
        </p:nvSpPr>
        <p:spPr>
          <a:xfrm>
            <a:off x="1341120" y="119271"/>
            <a:ext cx="9509760" cy="622852"/>
          </a:xfrm>
        </p:spPr>
        <p:txBody>
          <a:bodyPr>
            <a:normAutofit fontScale="90000"/>
          </a:bodyPr>
          <a:lstStyle/>
          <a:p>
            <a:r>
              <a:rPr lang="en-US" dirty="0"/>
              <a:t>Fire Building fire origin</a:t>
            </a:r>
          </a:p>
        </p:txBody>
      </p:sp>
      <p:pic>
        <p:nvPicPr>
          <p:cNvPr id="4" name="Content Placeholder 3">
            <a:extLst>
              <a:ext uri="{FF2B5EF4-FFF2-40B4-BE49-F238E27FC236}">
                <a16:creationId xmlns:a16="http://schemas.microsoft.com/office/drawing/2014/main" id="{5798324B-5CAC-46E4-8D20-2BC5E9D134FA}"/>
              </a:ext>
            </a:extLst>
          </p:cNvPr>
          <p:cNvPicPr>
            <a:picLocks noGrp="1" noChangeAspect="1"/>
          </p:cNvPicPr>
          <p:nvPr>
            <p:ph idx="1"/>
          </p:nvPr>
        </p:nvPicPr>
        <p:blipFill>
          <a:blip r:embed="rId2"/>
          <a:stretch>
            <a:fillRect/>
          </a:stretch>
        </p:blipFill>
        <p:spPr>
          <a:xfrm>
            <a:off x="3546097" y="749751"/>
            <a:ext cx="4327366" cy="5651049"/>
          </a:xfrm>
          <a:prstGeom prst="rect">
            <a:avLst/>
          </a:prstGeom>
        </p:spPr>
      </p:pic>
    </p:spTree>
    <p:extLst>
      <p:ext uri="{BB962C8B-B14F-4D97-AF65-F5344CB8AC3E}">
        <p14:creationId xmlns:p14="http://schemas.microsoft.com/office/powerpoint/2010/main" val="511270572"/>
      </p:ext>
    </p:extLst>
  </p:cSld>
  <p:clrMapOvr>
    <a:masterClrMapping/>
  </p:clrMapOvr>
  <p:transition spd="med">
    <p:cover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78D9-151E-4182-81CB-E8E6FB4072D4}"/>
              </a:ext>
            </a:extLst>
          </p:cNvPr>
          <p:cNvSpPr>
            <a:spLocks noGrp="1"/>
          </p:cNvSpPr>
          <p:nvPr>
            <p:ph type="title"/>
          </p:nvPr>
        </p:nvSpPr>
        <p:spPr>
          <a:xfrm>
            <a:off x="1341120" y="145774"/>
            <a:ext cx="9509760" cy="689113"/>
          </a:xfrm>
        </p:spPr>
        <p:txBody>
          <a:bodyPr/>
          <a:lstStyle/>
          <a:p>
            <a:r>
              <a:rPr lang="en-US" dirty="0"/>
              <a:t>Fire Building </a:t>
            </a:r>
          </a:p>
        </p:txBody>
      </p:sp>
      <p:pic>
        <p:nvPicPr>
          <p:cNvPr id="4" name="Content Placeholder 3">
            <a:extLst>
              <a:ext uri="{FF2B5EF4-FFF2-40B4-BE49-F238E27FC236}">
                <a16:creationId xmlns:a16="http://schemas.microsoft.com/office/drawing/2014/main" id="{061D57F8-0782-4C58-854A-DF8D0E1B23B7}"/>
              </a:ext>
            </a:extLst>
          </p:cNvPr>
          <p:cNvPicPr>
            <a:picLocks noGrp="1" noChangeAspect="1"/>
          </p:cNvPicPr>
          <p:nvPr>
            <p:ph idx="1"/>
          </p:nvPr>
        </p:nvPicPr>
        <p:blipFill>
          <a:blip r:embed="rId2"/>
          <a:stretch>
            <a:fillRect/>
          </a:stretch>
        </p:blipFill>
        <p:spPr>
          <a:xfrm>
            <a:off x="3776870" y="825131"/>
            <a:ext cx="4426225" cy="5549782"/>
          </a:xfrm>
          <a:prstGeom prst="rect">
            <a:avLst/>
          </a:prstGeom>
        </p:spPr>
      </p:pic>
    </p:spTree>
    <p:extLst>
      <p:ext uri="{BB962C8B-B14F-4D97-AF65-F5344CB8AC3E}">
        <p14:creationId xmlns:p14="http://schemas.microsoft.com/office/powerpoint/2010/main" val="1646379119"/>
      </p:ext>
    </p:extLst>
  </p:cSld>
  <p:clrMapOvr>
    <a:masterClrMapping/>
  </p:clrMapOvr>
  <p:transition spd="med">
    <p:cover dir="rd"/>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1A6C5-CE19-4E93-A15A-08C78FE451E8}"/>
              </a:ext>
            </a:extLst>
          </p:cNvPr>
          <p:cNvSpPr>
            <a:spLocks noGrp="1"/>
          </p:cNvSpPr>
          <p:nvPr>
            <p:ph type="title"/>
          </p:nvPr>
        </p:nvSpPr>
        <p:spPr>
          <a:xfrm>
            <a:off x="838200" y="631825"/>
            <a:ext cx="10515600" cy="1325563"/>
          </a:xfrm>
        </p:spPr>
        <p:txBody>
          <a:bodyPr>
            <a:normAutofit/>
          </a:bodyPr>
          <a:lstStyle/>
          <a:p>
            <a:pPr>
              <a:lnSpc>
                <a:spcPct val="90000"/>
              </a:lnSpc>
            </a:pPr>
            <a:r>
              <a:rPr lang="en-US" dirty="0"/>
              <a:t>Contributing Factors per NIOSH</a:t>
            </a:r>
            <a:br>
              <a:rPr lang="en-US" dirty="0"/>
            </a:br>
            <a:endParaRPr lang="en-US"/>
          </a:p>
        </p:txBody>
      </p:sp>
      <p:sp>
        <p:nvSpPr>
          <p:cNvPr id="3" name="Content Placeholder 2">
            <a:extLst>
              <a:ext uri="{FF2B5EF4-FFF2-40B4-BE49-F238E27FC236}">
                <a16:creationId xmlns:a16="http://schemas.microsoft.com/office/drawing/2014/main" id="{BFB210A5-39CE-4204-9A63-F0E45474A74D}"/>
              </a:ext>
            </a:extLst>
          </p:cNvPr>
          <p:cNvSpPr>
            <a:spLocks noGrp="1"/>
          </p:cNvSpPr>
          <p:nvPr>
            <p:ph idx="1"/>
          </p:nvPr>
        </p:nvSpPr>
        <p:spPr>
          <a:xfrm>
            <a:off x="838200" y="2057400"/>
            <a:ext cx="10515600" cy="3871762"/>
          </a:xfrm>
        </p:spPr>
        <p:txBody>
          <a:bodyPr>
            <a:normAutofit/>
          </a:bodyPr>
          <a:lstStyle/>
          <a:p>
            <a:r>
              <a:rPr lang="en-US" sz="2400"/>
              <a:t>Arson fire</a:t>
            </a:r>
          </a:p>
          <a:p>
            <a:r>
              <a:rPr lang="en-US" sz="2400"/>
              <a:t>Incomplete scene size-up</a:t>
            </a:r>
          </a:p>
          <a:p>
            <a:r>
              <a:rPr lang="en-US" sz="2400"/>
              <a:t>Wind-driven fire</a:t>
            </a:r>
          </a:p>
          <a:p>
            <a:r>
              <a:rPr lang="en-US" sz="2400"/>
              <a:t>Lack of tactical priorities (incident action plan)</a:t>
            </a:r>
          </a:p>
          <a:p>
            <a:r>
              <a:rPr lang="en-US" sz="2400"/>
              <a:t>Lack of resource status management</a:t>
            </a:r>
          </a:p>
          <a:p>
            <a:r>
              <a:rPr lang="en-US" sz="2400"/>
              <a:t>Lack of command safety</a:t>
            </a:r>
          </a:p>
          <a:p>
            <a:r>
              <a:rPr lang="en-US" sz="2400"/>
              <a:t>Ineffective dispatch center operations</a:t>
            </a:r>
          </a:p>
          <a:p>
            <a:r>
              <a:rPr lang="en-US" sz="2400"/>
              <a:t>Lack of a written professional development program</a:t>
            </a:r>
          </a:p>
        </p:txBody>
      </p:sp>
    </p:spTree>
    <p:extLst>
      <p:ext uri="{BB962C8B-B14F-4D97-AF65-F5344CB8AC3E}">
        <p14:creationId xmlns:p14="http://schemas.microsoft.com/office/powerpoint/2010/main" val="413036282"/>
      </p:ext>
    </p:extLst>
  </p:cSld>
  <p:clrMapOvr>
    <a:masterClrMapping/>
  </p:clrMapOvr>
  <p:transition spd="med">
    <p:cover dir="rd"/>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33AA7E-B8BE-4A16-B7FF-3BA61950F67F}"/>
              </a:ext>
            </a:extLst>
          </p:cNvPr>
          <p:cNvSpPr>
            <a:spLocks noGrp="1"/>
          </p:cNvSpPr>
          <p:nvPr>
            <p:ph type="title"/>
          </p:nvPr>
        </p:nvSpPr>
        <p:spPr>
          <a:xfrm>
            <a:off x="838200" y="631825"/>
            <a:ext cx="10515600" cy="1325563"/>
          </a:xfrm>
        </p:spPr>
        <p:txBody>
          <a:bodyPr>
            <a:normAutofit/>
          </a:bodyPr>
          <a:lstStyle/>
          <a:p>
            <a:r>
              <a:rPr lang="en-US" dirty="0"/>
              <a:t>Key Recommendations</a:t>
            </a:r>
          </a:p>
        </p:txBody>
      </p:sp>
      <p:sp>
        <p:nvSpPr>
          <p:cNvPr id="3" name="Content Placeholder 2">
            <a:extLst>
              <a:ext uri="{FF2B5EF4-FFF2-40B4-BE49-F238E27FC236}">
                <a16:creationId xmlns:a16="http://schemas.microsoft.com/office/drawing/2014/main" id="{9E775C1D-77E3-4A9F-A2C6-49904CD41BE0}"/>
              </a:ext>
            </a:extLst>
          </p:cNvPr>
          <p:cNvSpPr>
            <a:spLocks noGrp="1"/>
          </p:cNvSpPr>
          <p:nvPr>
            <p:ph idx="1"/>
          </p:nvPr>
        </p:nvSpPr>
        <p:spPr>
          <a:xfrm>
            <a:off x="838200" y="2057400"/>
            <a:ext cx="10515600" cy="3871762"/>
          </a:xfrm>
        </p:spPr>
        <p:txBody>
          <a:bodyPr>
            <a:normAutofit/>
          </a:bodyPr>
          <a:lstStyle/>
          <a:p>
            <a:pPr>
              <a:lnSpc>
                <a:spcPct val="90000"/>
              </a:lnSpc>
            </a:pPr>
            <a:r>
              <a:rPr lang="en-US" sz="2000"/>
              <a:t>As part of the strategy and incident action plan, incident commanders should ensure a detailed scene size-up and risk assessment occurs during initial fireground operations, including the deployment of resources to Side Charlie</a:t>
            </a:r>
          </a:p>
          <a:p>
            <a:pPr marL="0" indent="0">
              <a:lnSpc>
                <a:spcPct val="90000"/>
              </a:lnSpc>
              <a:buNone/>
            </a:pPr>
            <a:r>
              <a:rPr lang="en-US" sz="2000"/>
              <a:t> </a:t>
            </a:r>
          </a:p>
          <a:p>
            <a:pPr>
              <a:lnSpc>
                <a:spcPct val="90000"/>
              </a:lnSpc>
            </a:pPr>
            <a:r>
              <a:rPr lang="en-US" sz="2000"/>
              <a:t>Scene size-up and risk assessment should occur throughout the incident</a:t>
            </a:r>
          </a:p>
          <a:p>
            <a:pPr>
              <a:lnSpc>
                <a:spcPct val="90000"/>
              </a:lnSpc>
            </a:pPr>
            <a:endParaRPr lang="en-US" sz="2000"/>
          </a:p>
          <a:p>
            <a:pPr>
              <a:lnSpc>
                <a:spcPct val="90000"/>
              </a:lnSpc>
            </a:pPr>
            <a:r>
              <a:rPr lang="en-US" sz="2000"/>
              <a:t>Incident commanders should ensure that the strategy and tactics (incident action plan) match the conditions encountered during initial operations and throughout the incident</a:t>
            </a:r>
          </a:p>
          <a:p>
            <a:pPr>
              <a:lnSpc>
                <a:spcPct val="90000"/>
              </a:lnSpc>
            </a:pPr>
            <a:endParaRPr lang="en-US" sz="2000"/>
          </a:p>
          <a:p>
            <a:pPr>
              <a:lnSpc>
                <a:spcPct val="90000"/>
              </a:lnSpc>
            </a:pPr>
            <a:r>
              <a:rPr lang="en-US" sz="2000"/>
              <a:t>Fire departments should develop and implement a standard operating procedure, training programs, and tactics for wind-driven fires.</a:t>
            </a:r>
          </a:p>
        </p:txBody>
      </p:sp>
    </p:spTree>
    <p:extLst>
      <p:ext uri="{BB962C8B-B14F-4D97-AF65-F5344CB8AC3E}">
        <p14:creationId xmlns:p14="http://schemas.microsoft.com/office/powerpoint/2010/main" val="1458958672"/>
      </p:ext>
    </p:extLst>
  </p:cSld>
  <p:clrMapOvr>
    <a:masterClrMapping/>
  </p:clrMapOvr>
  <p:transition spd="med">
    <p:cover dir="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8BB5-6F77-4E22-BA12-72D6B9E3982A}"/>
              </a:ext>
            </a:extLst>
          </p:cNvPr>
          <p:cNvSpPr>
            <a:spLocks noGrp="1"/>
          </p:cNvSpPr>
          <p:nvPr>
            <p:ph type="title"/>
          </p:nvPr>
        </p:nvSpPr>
        <p:spPr>
          <a:xfrm>
            <a:off x="675861" y="185530"/>
            <a:ext cx="10349948" cy="1828800"/>
          </a:xfrm>
        </p:spPr>
        <p:txBody>
          <a:bodyPr>
            <a:normAutofit/>
          </a:bodyPr>
          <a:lstStyle/>
          <a:p>
            <a:r>
              <a:rPr lang="en-US" sz="2800" dirty="0"/>
              <a:t>Global Fund to Fight AIDS, Tuberculosis and Malaria, which was financed by the Gates to purchase 450 million nets. Nets are one of the cheapest and most effective ways to stop a disease that kills at least half a million Africans each year. </a:t>
            </a:r>
          </a:p>
        </p:txBody>
      </p:sp>
      <p:pic>
        <p:nvPicPr>
          <p:cNvPr id="5" name="Content Placeholder 4" descr="A picture containing wall, ground, building, indoor&#10;&#10;Description generated with very high confidence">
            <a:extLst>
              <a:ext uri="{FF2B5EF4-FFF2-40B4-BE49-F238E27FC236}">
                <a16:creationId xmlns:a16="http://schemas.microsoft.com/office/drawing/2014/main" id="{E511CE87-32D7-47D3-9114-DF0BB23F8C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7021" y="2246383"/>
            <a:ext cx="6207628" cy="4127500"/>
          </a:xfrm>
        </p:spPr>
      </p:pic>
      <p:sp>
        <p:nvSpPr>
          <p:cNvPr id="6" name="Rectangle 5">
            <a:extLst>
              <a:ext uri="{FF2B5EF4-FFF2-40B4-BE49-F238E27FC236}">
                <a16:creationId xmlns:a16="http://schemas.microsoft.com/office/drawing/2014/main" id="{93A0D25A-1389-4493-A6AF-9EBFF77C75C3}"/>
              </a:ext>
            </a:extLst>
          </p:cNvPr>
          <p:cNvSpPr/>
          <p:nvPr/>
        </p:nvSpPr>
        <p:spPr>
          <a:xfrm>
            <a:off x="8954649" y="6004551"/>
            <a:ext cx="3237351" cy="369332"/>
          </a:xfrm>
          <a:prstGeom prst="rect">
            <a:avLst/>
          </a:prstGeom>
        </p:spPr>
        <p:txBody>
          <a:bodyPr wrap="squar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4090675942"/>
      </p:ext>
    </p:extLst>
  </p:cSld>
  <p:clrMapOvr>
    <a:masterClrMapping/>
  </p:clrMapOvr>
  <p:transition spd="med">
    <p:cover dir="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DD569-C0EE-4953-9BF6-78232F65BC2D}"/>
              </a:ext>
            </a:extLst>
          </p:cNvPr>
          <p:cNvSpPr>
            <a:spLocks noGrp="1"/>
          </p:cNvSpPr>
          <p:nvPr>
            <p:ph type="title"/>
          </p:nvPr>
        </p:nvSpPr>
        <p:spPr>
          <a:xfrm>
            <a:off x="1232452" y="106017"/>
            <a:ext cx="9618428" cy="1594767"/>
          </a:xfrm>
        </p:spPr>
        <p:txBody>
          <a:bodyPr>
            <a:noAutofit/>
          </a:bodyPr>
          <a:lstStyle/>
          <a:p>
            <a:r>
              <a:rPr lang="en-US" sz="2800" dirty="0"/>
              <a:t>The insecticide-treated mosquito net, hung over a bed, is  the perfect mosquito-killing machine. The gauzy mesh allows the carbon dioxide that people exhale to flow out, which attracts mosquitoes. </a:t>
            </a:r>
          </a:p>
        </p:txBody>
      </p:sp>
      <p:pic>
        <p:nvPicPr>
          <p:cNvPr id="5" name="Content Placeholder 4" descr="A picture containing indoor, person&#10;&#10;Description generated with very high confidence">
            <a:extLst>
              <a:ext uri="{FF2B5EF4-FFF2-40B4-BE49-F238E27FC236}">
                <a16:creationId xmlns:a16="http://schemas.microsoft.com/office/drawing/2014/main" id="{5544B7A1-E15E-48D8-8FCE-4ED1332A6C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7999" y="1901825"/>
            <a:ext cx="6336002" cy="4127500"/>
          </a:xfrm>
        </p:spPr>
      </p:pic>
      <p:sp>
        <p:nvSpPr>
          <p:cNvPr id="3" name="Rectangle 2">
            <a:extLst>
              <a:ext uri="{FF2B5EF4-FFF2-40B4-BE49-F238E27FC236}">
                <a16:creationId xmlns:a16="http://schemas.microsoft.com/office/drawing/2014/main" id="{EEBE2D36-2EC9-48BE-A8EE-025E9CEA2548}"/>
              </a:ext>
            </a:extLst>
          </p:cNvPr>
          <p:cNvSpPr/>
          <p:nvPr/>
        </p:nvSpPr>
        <p:spPr>
          <a:xfrm>
            <a:off x="8938928" y="6045700"/>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1615819455"/>
      </p:ext>
    </p:extLst>
  </p:cSld>
  <p:clrMapOvr>
    <a:masterClrMapping/>
  </p:clrMapOvr>
  <p:transition spd="med">
    <p:cover dir="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ED638-FF19-4A26-9265-7675E46A3C03}"/>
              </a:ext>
            </a:extLst>
          </p:cNvPr>
          <p:cNvSpPr>
            <a:spLocks noGrp="1"/>
          </p:cNvSpPr>
          <p:nvPr>
            <p:ph type="title"/>
          </p:nvPr>
        </p:nvSpPr>
        <p:spPr>
          <a:xfrm>
            <a:off x="1245704" y="397564"/>
            <a:ext cx="9605176" cy="874645"/>
          </a:xfrm>
        </p:spPr>
        <p:txBody>
          <a:bodyPr>
            <a:noAutofit/>
          </a:bodyPr>
          <a:lstStyle/>
          <a:p>
            <a:r>
              <a:rPr lang="en-US" sz="2800" dirty="0"/>
              <a:t>The nets have helped save millions of lives, but scientists worry about the collateral damage.</a:t>
            </a:r>
          </a:p>
        </p:txBody>
      </p:sp>
      <p:pic>
        <p:nvPicPr>
          <p:cNvPr id="5" name="Content Placeholder 4" descr="A group of people sitting at a table&#10;&#10;Description generated with very high confidence">
            <a:extLst>
              <a:ext uri="{FF2B5EF4-FFF2-40B4-BE49-F238E27FC236}">
                <a16:creationId xmlns:a16="http://schemas.microsoft.com/office/drawing/2014/main" id="{772CFD56-A357-40F8-A080-A8A6ABDCE1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2933" y="1901825"/>
            <a:ext cx="6346135" cy="4127500"/>
          </a:xfrm>
        </p:spPr>
      </p:pic>
      <p:sp>
        <p:nvSpPr>
          <p:cNvPr id="3" name="Rectangle 2">
            <a:extLst>
              <a:ext uri="{FF2B5EF4-FFF2-40B4-BE49-F238E27FC236}">
                <a16:creationId xmlns:a16="http://schemas.microsoft.com/office/drawing/2014/main" id="{62846074-52BE-427A-BB26-972950B68834}"/>
              </a:ext>
            </a:extLst>
          </p:cNvPr>
          <p:cNvSpPr/>
          <p:nvPr/>
        </p:nvSpPr>
        <p:spPr>
          <a:xfrm>
            <a:off x="8938929" y="6091104"/>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2091319116"/>
      </p:ext>
    </p:extLst>
  </p:cSld>
  <p:clrMapOvr>
    <a:masterClrMapping/>
  </p:clrMapOvr>
  <p:transition spd="med">
    <p:cover dir="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5220EF-9848-49B4-BB85-B3EA0D3AD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131" y="1123527"/>
            <a:ext cx="6139733" cy="4604800"/>
          </a:xfrm>
          <a:prstGeom prst="rect">
            <a:avLst/>
          </a:prstGeom>
        </p:spPr>
      </p:pic>
    </p:spTree>
    <p:extLst>
      <p:ext uri="{BB962C8B-B14F-4D97-AF65-F5344CB8AC3E}">
        <p14:creationId xmlns:p14="http://schemas.microsoft.com/office/powerpoint/2010/main" val="1367181080"/>
      </p:ext>
    </p:extLst>
  </p:cSld>
  <p:clrMapOvr>
    <a:masterClrMapping/>
  </p:clrMapOvr>
  <p:transition spd="med">
    <p:cover dir="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E595-505A-4C19-B011-01BE4DA6672A}"/>
              </a:ext>
            </a:extLst>
          </p:cNvPr>
          <p:cNvSpPr>
            <a:spLocks noGrp="1"/>
          </p:cNvSpPr>
          <p:nvPr>
            <p:ph type="title"/>
          </p:nvPr>
        </p:nvSpPr>
        <p:spPr>
          <a:xfrm>
            <a:off x="1341120" y="128588"/>
            <a:ext cx="9509760" cy="714375"/>
          </a:xfrm>
        </p:spPr>
        <p:txBody>
          <a:bodyPr/>
          <a:lstStyle/>
          <a:p>
            <a:pPr algn="ctr"/>
            <a:r>
              <a:rPr lang="en-US" dirty="0"/>
              <a:t>Malaria versus Starvation </a:t>
            </a:r>
          </a:p>
        </p:txBody>
      </p:sp>
      <p:sp>
        <p:nvSpPr>
          <p:cNvPr id="3" name="Content Placeholder 2">
            <a:extLst>
              <a:ext uri="{FF2B5EF4-FFF2-40B4-BE49-F238E27FC236}">
                <a16:creationId xmlns:a16="http://schemas.microsoft.com/office/drawing/2014/main" id="{01436D8A-6CD2-4C92-BFE4-AEC48998B915}"/>
              </a:ext>
            </a:extLst>
          </p:cNvPr>
          <p:cNvSpPr>
            <a:spLocks noGrp="1"/>
          </p:cNvSpPr>
          <p:nvPr>
            <p:ph idx="1"/>
          </p:nvPr>
        </p:nvSpPr>
        <p:spPr>
          <a:xfrm>
            <a:off x="371474" y="1028700"/>
            <a:ext cx="11344275" cy="5429250"/>
          </a:xfrm>
        </p:spPr>
        <p:txBody>
          <a:bodyPr>
            <a:normAutofit/>
          </a:bodyPr>
          <a:lstStyle/>
          <a:p>
            <a:r>
              <a:rPr lang="en-US" sz="2400" dirty="0"/>
              <a:t>Nets are widely considered a magic bullet against malaria </a:t>
            </a:r>
          </a:p>
          <a:p>
            <a:endParaRPr lang="en-US" sz="2400" dirty="0"/>
          </a:p>
          <a:p>
            <a:r>
              <a:rPr lang="en-US" sz="2400" dirty="0"/>
              <a:t>One of the cheapest and most effective ways to stop the disease</a:t>
            </a:r>
          </a:p>
          <a:p>
            <a:pPr marL="0" indent="0">
              <a:buNone/>
            </a:pPr>
            <a:r>
              <a:rPr lang="en-US" sz="2400" dirty="0"/>
              <a:t> </a:t>
            </a:r>
          </a:p>
          <a:p>
            <a:r>
              <a:rPr lang="en-US" sz="2400" dirty="0"/>
              <a:t>But poor residents not using their mosquito nets as intended</a:t>
            </a:r>
          </a:p>
          <a:p>
            <a:endParaRPr lang="en-US" sz="2400" dirty="0"/>
          </a:p>
          <a:p>
            <a:r>
              <a:rPr lang="en-US" sz="2400" dirty="0"/>
              <a:t>Nobody in most huts, including  children, sleeps under a net at night</a:t>
            </a:r>
          </a:p>
          <a:p>
            <a:endParaRPr lang="en-US" sz="2400" dirty="0"/>
          </a:p>
          <a:p>
            <a:r>
              <a:rPr lang="en-US" sz="2400" dirty="0"/>
              <a:t>Instead, anti-malaria nets are sewn them together into a gigantic sieve used to drag the bottom of the swamp ponds, sweeping up all sorts of life: baby catfish, banded tilapia, tiny mouthbrooders, orange fish eggs, water bugs and the occasional green frog</a:t>
            </a:r>
          </a:p>
        </p:txBody>
      </p:sp>
    </p:spTree>
    <p:extLst>
      <p:ext uri="{BB962C8B-B14F-4D97-AF65-F5344CB8AC3E}">
        <p14:creationId xmlns:p14="http://schemas.microsoft.com/office/powerpoint/2010/main" val="3817033434"/>
      </p:ext>
    </p:extLst>
  </p:cSld>
  <p:clrMapOvr>
    <a:masterClrMapping/>
  </p:clrMapOvr>
  <p:transition spd="med">
    <p:cover dir="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C636-9D3E-4F5E-9737-2362B08BE88C}"/>
              </a:ext>
            </a:extLst>
          </p:cNvPr>
          <p:cNvSpPr>
            <a:spLocks noGrp="1"/>
          </p:cNvSpPr>
          <p:nvPr>
            <p:ph type="title"/>
          </p:nvPr>
        </p:nvSpPr>
        <p:spPr>
          <a:xfrm>
            <a:off x="1219200" y="0"/>
            <a:ext cx="9631680" cy="1700784"/>
          </a:xfrm>
        </p:spPr>
        <p:txBody>
          <a:bodyPr>
            <a:noAutofit/>
          </a:bodyPr>
          <a:lstStyle/>
          <a:p>
            <a:r>
              <a:rPr lang="en-US" sz="2800" dirty="0"/>
              <a:t>They arrive by the truckload in poor, waterside communities where people have been trying to scrape by with substandard fishing gear. Nets are light, soft, surprisingly strong nets — for free. </a:t>
            </a:r>
          </a:p>
        </p:txBody>
      </p:sp>
      <p:pic>
        <p:nvPicPr>
          <p:cNvPr id="6" name="Content Placeholder 5" descr="A picture containing grass, outdoor, sky, tree&#10;&#10;Description generated with very high confidence">
            <a:extLst>
              <a:ext uri="{FF2B5EF4-FFF2-40B4-BE49-F238E27FC236}">
                <a16:creationId xmlns:a16="http://schemas.microsoft.com/office/drawing/2014/main" id="{F17E91D7-5F18-418A-9D3F-8DDD635B73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4091" y="2180120"/>
            <a:ext cx="6303818" cy="4127500"/>
          </a:xfrm>
        </p:spPr>
      </p:pic>
      <p:sp>
        <p:nvSpPr>
          <p:cNvPr id="3" name="Rectangle 2">
            <a:extLst>
              <a:ext uri="{FF2B5EF4-FFF2-40B4-BE49-F238E27FC236}">
                <a16:creationId xmlns:a16="http://schemas.microsoft.com/office/drawing/2014/main" id="{FBECA02E-C5EF-49DB-9569-CA4D852652FD}"/>
              </a:ext>
            </a:extLst>
          </p:cNvPr>
          <p:cNvSpPr/>
          <p:nvPr/>
        </p:nvSpPr>
        <p:spPr>
          <a:xfrm>
            <a:off x="7960518" y="6488668"/>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3715637426"/>
      </p:ext>
    </p:extLst>
  </p:cSld>
  <p:clrMapOvr>
    <a:masterClrMapping/>
  </p:clrMapOvr>
  <p:transition spd="med">
    <p:cover dir="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D42A-DA2F-4D07-9EB1-797ECA625860}"/>
              </a:ext>
            </a:extLst>
          </p:cNvPr>
          <p:cNvSpPr>
            <a:spLocks noGrp="1"/>
          </p:cNvSpPr>
          <p:nvPr>
            <p:ph type="title"/>
          </p:nvPr>
        </p:nvSpPr>
        <p:spPr>
          <a:xfrm>
            <a:off x="1152939" y="119270"/>
            <a:ext cx="9697941" cy="1581514"/>
          </a:xfrm>
        </p:spPr>
        <p:txBody>
          <a:bodyPr>
            <a:noAutofit/>
          </a:bodyPr>
          <a:lstStyle/>
          <a:p>
            <a:r>
              <a:rPr lang="en-US" sz="2800" dirty="0"/>
              <a:t>Nets with holes smaller than mosquitoes, traps much more than traditional fishing nets do. Imperil stressed fish populations, a critical food source for millions of the world’s poorest people.</a:t>
            </a:r>
          </a:p>
        </p:txBody>
      </p:sp>
      <p:pic>
        <p:nvPicPr>
          <p:cNvPr id="5" name="Content Placeholder 4" descr="A group of people walking on a beach&#10;&#10;Description generated with very high confidence">
            <a:extLst>
              <a:ext uri="{FF2B5EF4-FFF2-40B4-BE49-F238E27FC236}">
                <a16:creationId xmlns:a16="http://schemas.microsoft.com/office/drawing/2014/main" id="{B76D8BFA-2B0F-4AF1-85B4-7E7211287E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065" y="1901825"/>
            <a:ext cx="6155871" cy="4127500"/>
          </a:xfrm>
        </p:spPr>
      </p:pic>
      <p:sp>
        <p:nvSpPr>
          <p:cNvPr id="3" name="Rectangle 2">
            <a:extLst>
              <a:ext uri="{FF2B5EF4-FFF2-40B4-BE49-F238E27FC236}">
                <a16:creationId xmlns:a16="http://schemas.microsoft.com/office/drawing/2014/main" id="{B0D86389-611B-4980-B025-03533970AFCB}"/>
              </a:ext>
            </a:extLst>
          </p:cNvPr>
          <p:cNvSpPr/>
          <p:nvPr/>
        </p:nvSpPr>
        <p:spPr>
          <a:xfrm>
            <a:off x="8310038" y="6488668"/>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3768241887"/>
      </p:ext>
    </p:extLst>
  </p:cSld>
  <p:clrMapOvr>
    <a:masterClrMapping/>
  </p:clrMapOvr>
  <p:transition spd="med">
    <p:cover dir="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61DD8-BFDA-415F-B679-ACF270E78225}"/>
              </a:ext>
            </a:extLst>
          </p:cNvPr>
          <p:cNvSpPr>
            <a:spLocks noGrp="1"/>
          </p:cNvSpPr>
          <p:nvPr>
            <p:ph type="title"/>
          </p:nvPr>
        </p:nvSpPr>
        <p:spPr>
          <a:xfrm>
            <a:off x="1258957" y="0"/>
            <a:ext cx="9591923" cy="1700784"/>
          </a:xfrm>
        </p:spPr>
        <p:txBody>
          <a:bodyPr>
            <a:noAutofit/>
          </a:bodyPr>
          <a:lstStyle/>
          <a:p>
            <a:r>
              <a:rPr lang="en-US" sz="2800" dirty="0"/>
              <a:t>Across Africa, from the mud flats of Nigeria to the coral reefs off Mozambique, mosquito-net fishing is a growing problem, an unintended consequence of most celebrated public health campaign ever</a:t>
            </a:r>
          </a:p>
        </p:txBody>
      </p:sp>
      <p:pic>
        <p:nvPicPr>
          <p:cNvPr id="5" name="Content Placeholder 4" descr="A person standing next to a body of water&#10;&#10;Description generated with high confidence">
            <a:extLst>
              <a:ext uri="{FF2B5EF4-FFF2-40B4-BE49-F238E27FC236}">
                <a16:creationId xmlns:a16="http://schemas.microsoft.com/office/drawing/2014/main" id="{EBDFDC23-F48A-41BD-883E-32C4E7CB9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2050" y="1901825"/>
            <a:ext cx="6247901" cy="4127500"/>
          </a:xfrm>
        </p:spPr>
      </p:pic>
      <p:sp>
        <p:nvSpPr>
          <p:cNvPr id="3" name="Rectangle 2">
            <a:extLst>
              <a:ext uri="{FF2B5EF4-FFF2-40B4-BE49-F238E27FC236}">
                <a16:creationId xmlns:a16="http://schemas.microsoft.com/office/drawing/2014/main" id="{96357410-83DB-45AD-B720-9456FD5D4FC4}"/>
              </a:ext>
            </a:extLst>
          </p:cNvPr>
          <p:cNvSpPr/>
          <p:nvPr/>
        </p:nvSpPr>
        <p:spPr>
          <a:xfrm>
            <a:off x="8353170" y="6522635"/>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3888245408"/>
      </p:ext>
    </p:extLst>
  </p:cSld>
  <p:clrMapOvr>
    <a:masterClrMapping/>
  </p:clrMapOvr>
  <p:transition spd="med">
    <p:cover dir="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AF4F-DB6D-4738-AE98-7D4EB8497390}"/>
              </a:ext>
            </a:extLst>
          </p:cNvPr>
          <p:cNvSpPr>
            <a:spLocks noGrp="1"/>
          </p:cNvSpPr>
          <p:nvPr>
            <p:ph type="title"/>
          </p:nvPr>
        </p:nvSpPr>
        <p:spPr>
          <a:xfrm>
            <a:off x="1298713" y="0"/>
            <a:ext cx="9552167" cy="1700784"/>
          </a:xfrm>
        </p:spPr>
        <p:txBody>
          <a:bodyPr>
            <a:noAutofit/>
          </a:bodyPr>
          <a:lstStyle/>
          <a:p>
            <a:r>
              <a:rPr lang="en-US" sz="2800" dirty="0"/>
              <a:t>The nets are insecticide-treated nets are treated with  permethrin, which is “carcinogenic to humans” when consumed orally. The E.P.A. also says permethrin is “highly toxic” to fish</a:t>
            </a:r>
          </a:p>
        </p:txBody>
      </p:sp>
      <p:pic>
        <p:nvPicPr>
          <p:cNvPr id="5" name="Content Placeholder 4" descr="A close up of a building&#10;&#10;Description generated with high confidence">
            <a:extLst>
              <a:ext uri="{FF2B5EF4-FFF2-40B4-BE49-F238E27FC236}">
                <a16:creationId xmlns:a16="http://schemas.microsoft.com/office/drawing/2014/main" id="{9BB7AADD-D5AC-4FB1-9786-F6A0897364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3600" y="1901825"/>
            <a:ext cx="6244800" cy="4127500"/>
          </a:xfrm>
        </p:spPr>
      </p:pic>
      <p:sp>
        <p:nvSpPr>
          <p:cNvPr id="3" name="Rectangle 2">
            <a:extLst>
              <a:ext uri="{FF2B5EF4-FFF2-40B4-BE49-F238E27FC236}">
                <a16:creationId xmlns:a16="http://schemas.microsoft.com/office/drawing/2014/main" id="{23897492-1616-469F-BB8A-27E69A134581}"/>
              </a:ext>
            </a:extLst>
          </p:cNvPr>
          <p:cNvSpPr/>
          <p:nvPr/>
        </p:nvSpPr>
        <p:spPr>
          <a:xfrm>
            <a:off x="8404928" y="6488668"/>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2645639567"/>
      </p:ext>
    </p:extLst>
  </p:cSld>
  <p:clrMapOvr>
    <a:masterClrMapping/>
  </p:clrMapOvr>
  <p:transition spd="med">
    <p:cover dir="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8D0E-AE0C-4815-8C96-48AC75F82363}"/>
              </a:ext>
            </a:extLst>
          </p:cNvPr>
          <p:cNvSpPr>
            <a:spLocks noGrp="1"/>
          </p:cNvSpPr>
          <p:nvPr>
            <p:ph type="title"/>
          </p:nvPr>
        </p:nvSpPr>
        <p:spPr>
          <a:xfrm>
            <a:off x="1341120" y="106018"/>
            <a:ext cx="9509760" cy="1325218"/>
          </a:xfrm>
        </p:spPr>
        <p:txBody>
          <a:bodyPr>
            <a:noAutofit/>
          </a:bodyPr>
          <a:lstStyle/>
          <a:p>
            <a:r>
              <a:rPr lang="en-US" sz="2800" dirty="0"/>
              <a:t>Fistfights are breaking out on the beaches of Madagascar between fishermen who the nets will ruin livelihoods, and those who say they will starve without them </a:t>
            </a:r>
          </a:p>
        </p:txBody>
      </p:sp>
      <p:pic>
        <p:nvPicPr>
          <p:cNvPr id="5" name="Content Placeholder 4" descr="A group of people in a small boat in a body of water&#10;&#10;Description generated with very high confidence">
            <a:extLst>
              <a:ext uri="{FF2B5EF4-FFF2-40B4-BE49-F238E27FC236}">
                <a16:creationId xmlns:a16="http://schemas.microsoft.com/office/drawing/2014/main" id="{1544F832-EB52-433E-B64D-EAF774E15B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5639" y="1901825"/>
            <a:ext cx="6260722" cy="4127500"/>
          </a:xfrm>
        </p:spPr>
      </p:pic>
      <p:sp>
        <p:nvSpPr>
          <p:cNvPr id="3" name="Rectangle 2">
            <a:extLst>
              <a:ext uri="{FF2B5EF4-FFF2-40B4-BE49-F238E27FC236}">
                <a16:creationId xmlns:a16="http://schemas.microsoft.com/office/drawing/2014/main" id="{2EF64C9B-2083-4B65-B494-CE3BFC370505}"/>
              </a:ext>
            </a:extLst>
          </p:cNvPr>
          <p:cNvSpPr/>
          <p:nvPr/>
        </p:nvSpPr>
        <p:spPr>
          <a:xfrm>
            <a:off x="8007151" y="6499914"/>
            <a:ext cx="3917430" cy="369332"/>
          </a:xfrm>
          <a:prstGeom prst="rect">
            <a:avLst/>
          </a:prstGeom>
        </p:spPr>
        <p:txBody>
          <a:bodyPr wrap="squar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1921663569"/>
      </p:ext>
    </p:extLst>
  </p:cSld>
  <p:clrMapOvr>
    <a:masterClrMapping/>
  </p:clrMapOvr>
  <p:transition spd="med">
    <p:cover dir="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03BD-6D9F-4C8A-86F1-0F9F7E979019}"/>
              </a:ext>
            </a:extLst>
          </p:cNvPr>
          <p:cNvSpPr>
            <a:spLocks noGrp="1"/>
          </p:cNvSpPr>
          <p:nvPr>
            <p:ph type="title"/>
          </p:nvPr>
        </p:nvSpPr>
        <p:spPr/>
        <p:txBody>
          <a:bodyPr>
            <a:noAutofit/>
          </a:bodyPr>
          <a:lstStyle/>
          <a:p>
            <a:r>
              <a:rPr lang="en-US" sz="2800" dirty="0"/>
              <a:t>Congolese officials have snatched and burned the nets, and in August, Uganda’s president, Yoweri Museveni, threatened to jail anyone fishing with a mosquito net</a:t>
            </a:r>
          </a:p>
        </p:txBody>
      </p:sp>
      <p:pic>
        <p:nvPicPr>
          <p:cNvPr id="5" name="Content Placeholder 4" descr="A person that is standing in the water&#10;&#10;Description generated with high confidence">
            <a:extLst>
              <a:ext uri="{FF2B5EF4-FFF2-40B4-BE49-F238E27FC236}">
                <a16:creationId xmlns:a16="http://schemas.microsoft.com/office/drawing/2014/main" id="{D062994B-2B33-42A8-BAE4-B0C5A2FA1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3176" y="1996827"/>
            <a:ext cx="6207248" cy="4127500"/>
          </a:xfrm>
        </p:spPr>
      </p:pic>
      <p:sp>
        <p:nvSpPr>
          <p:cNvPr id="3" name="Rectangle 2">
            <a:extLst>
              <a:ext uri="{FF2B5EF4-FFF2-40B4-BE49-F238E27FC236}">
                <a16:creationId xmlns:a16="http://schemas.microsoft.com/office/drawing/2014/main" id="{49D76AFE-80A3-43D9-A4C3-D1085216D0BD}"/>
              </a:ext>
            </a:extLst>
          </p:cNvPr>
          <p:cNvSpPr/>
          <p:nvPr/>
        </p:nvSpPr>
        <p:spPr>
          <a:xfrm>
            <a:off x="8418061" y="6505382"/>
            <a:ext cx="3140090" cy="369332"/>
          </a:xfrm>
          <a:prstGeom prst="rect">
            <a:avLst/>
          </a:prstGeom>
        </p:spPr>
        <p:txBody>
          <a:bodyPr wrap="none">
            <a:spAutoFit/>
          </a:bodyPr>
          <a:lstStyle/>
          <a:p>
            <a:pPr lvl="0"/>
            <a:r>
              <a:rPr lang="en-US" b="1" dirty="0">
                <a:solidFill>
                  <a:srgbClr val="000000"/>
                </a:solidFill>
                <a:latin typeface="nyt-cheltenham-sh"/>
              </a:rPr>
              <a:t>Uriel Sinai The New York Times</a:t>
            </a:r>
            <a:endParaRPr lang="en-US" b="1" dirty="0">
              <a:solidFill>
                <a:srgbClr val="000000"/>
              </a:solidFill>
            </a:endParaRPr>
          </a:p>
        </p:txBody>
      </p:sp>
      <p:sp>
        <p:nvSpPr>
          <p:cNvPr id="4" name="Rectangle 3">
            <a:extLst>
              <a:ext uri="{FF2B5EF4-FFF2-40B4-BE49-F238E27FC236}">
                <a16:creationId xmlns:a16="http://schemas.microsoft.com/office/drawing/2014/main" id="{20D67200-E285-45A1-A024-641A68C42F82}"/>
              </a:ext>
            </a:extLst>
          </p:cNvPr>
          <p:cNvSpPr/>
          <p:nvPr/>
        </p:nvSpPr>
        <p:spPr>
          <a:xfrm>
            <a:off x="8242931" y="6444734"/>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940485214"/>
      </p:ext>
    </p:extLst>
  </p:cSld>
  <p:clrMapOvr>
    <a:masterClrMapping/>
  </p:clrMapOvr>
  <p:transition spd="med">
    <p:cover dir="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82EA-D4D0-477F-9673-ABE5DDD5BD0D}"/>
              </a:ext>
            </a:extLst>
          </p:cNvPr>
          <p:cNvSpPr>
            <a:spLocks noGrp="1"/>
          </p:cNvSpPr>
          <p:nvPr>
            <p:ph type="title"/>
          </p:nvPr>
        </p:nvSpPr>
        <p:spPr>
          <a:xfrm>
            <a:off x="214312" y="145773"/>
            <a:ext cx="11858625" cy="1795808"/>
          </a:xfrm>
        </p:spPr>
        <p:txBody>
          <a:bodyPr>
            <a:noAutofit/>
          </a:bodyPr>
          <a:lstStyle/>
          <a:p>
            <a:r>
              <a:rPr lang="en-US" sz="3200" dirty="0"/>
              <a:t>Jane, pictured below is facing jail time and fines  for fishing with a net . How long would be just, how much should she pay?  </a:t>
            </a:r>
          </a:p>
        </p:txBody>
      </p:sp>
      <p:pic>
        <p:nvPicPr>
          <p:cNvPr id="5" name="Content Placeholder 4" descr="A person in a green field&#10;&#10;Description generated with very high confidence">
            <a:extLst>
              <a:ext uri="{FF2B5EF4-FFF2-40B4-BE49-F238E27FC236}">
                <a16:creationId xmlns:a16="http://schemas.microsoft.com/office/drawing/2014/main" id="{64EDF676-7946-4C08-825F-ED050BB32F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5843" y="1941581"/>
            <a:ext cx="6020313" cy="4127500"/>
          </a:xfrm>
        </p:spPr>
      </p:pic>
      <p:sp>
        <p:nvSpPr>
          <p:cNvPr id="3" name="Rectangle 2">
            <a:extLst>
              <a:ext uri="{FF2B5EF4-FFF2-40B4-BE49-F238E27FC236}">
                <a16:creationId xmlns:a16="http://schemas.microsoft.com/office/drawing/2014/main" id="{77485EF9-27E2-415E-B1E0-C746C942185B}"/>
              </a:ext>
            </a:extLst>
          </p:cNvPr>
          <p:cNvSpPr/>
          <p:nvPr/>
        </p:nvSpPr>
        <p:spPr>
          <a:xfrm>
            <a:off x="8572243" y="6510632"/>
            <a:ext cx="3140090" cy="369332"/>
          </a:xfrm>
          <a:prstGeom prst="rect">
            <a:avLst/>
          </a:prstGeom>
        </p:spPr>
        <p:txBody>
          <a:bodyPr wrap="none">
            <a:spAutoFit/>
          </a:bodyPr>
          <a:lstStyle/>
          <a:p>
            <a:r>
              <a:rPr lang="en-US" b="1" dirty="0">
                <a:solidFill>
                  <a:schemeClr val="tx2"/>
                </a:solidFill>
                <a:latin typeface="nyt-cheltenham-sh"/>
              </a:rPr>
              <a:t>Uriel Sinai The New York Times</a:t>
            </a:r>
            <a:endParaRPr lang="en-US" b="1" dirty="0">
              <a:solidFill>
                <a:schemeClr val="tx2"/>
              </a:solidFill>
            </a:endParaRPr>
          </a:p>
        </p:txBody>
      </p:sp>
    </p:spTree>
    <p:extLst>
      <p:ext uri="{BB962C8B-B14F-4D97-AF65-F5344CB8AC3E}">
        <p14:creationId xmlns:p14="http://schemas.microsoft.com/office/powerpoint/2010/main" val="2693475806"/>
      </p:ext>
    </p:extLst>
  </p:cSld>
  <p:clrMapOvr>
    <a:masterClrMapping/>
  </p:clrMapOvr>
  <p:transition spd="med">
    <p:cover dir="rd"/>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84DB3-C1CE-4820-A876-E7E44A825370}"/>
              </a:ext>
            </a:extLst>
          </p:cNvPr>
          <p:cNvSpPr>
            <a:spLocks noGrp="1"/>
          </p:cNvSpPr>
          <p:nvPr>
            <p:ph type="title"/>
          </p:nvPr>
        </p:nvSpPr>
        <p:spPr>
          <a:xfrm>
            <a:off x="838200" y="631825"/>
            <a:ext cx="10515600" cy="1325563"/>
          </a:xfrm>
        </p:spPr>
        <p:txBody>
          <a:bodyPr>
            <a:normAutofit/>
          </a:bodyPr>
          <a:lstStyle/>
          <a:p>
            <a:r>
              <a:rPr lang="en-US"/>
              <a:t>Contributing Factors </a:t>
            </a:r>
          </a:p>
        </p:txBody>
      </p:sp>
      <p:sp>
        <p:nvSpPr>
          <p:cNvPr id="3" name="Content Placeholder 2">
            <a:extLst>
              <a:ext uri="{FF2B5EF4-FFF2-40B4-BE49-F238E27FC236}">
                <a16:creationId xmlns:a16="http://schemas.microsoft.com/office/drawing/2014/main" id="{A3F89451-435A-4B53-A6EE-76BF59A9BCD1}"/>
              </a:ext>
            </a:extLst>
          </p:cNvPr>
          <p:cNvSpPr>
            <a:spLocks noGrp="1"/>
          </p:cNvSpPr>
          <p:nvPr>
            <p:ph idx="1"/>
          </p:nvPr>
        </p:nvSpPr>
        <p:spPr>
          <a:xfrm>
            <a:off x="838200" y="2057400"/>
            <a:ext cx="10515600" cy="3871762"/>
          </a:xfrm>
        </p:spPr>
        <p:txBody>
          <a:bodyPr>
            <a:normAutofit/>
          </a:bodyPr>
          <a:lstStyle/>
          <a:p>
            <a:pPr>
              <a:lnSpc>
                <a:spcPct val="90000"/>
              </a:lnSpc>
            </a:pPr>
            <a:r>
              <a:rPr lang="en-US" sz="2000"/>
              <a:t>Malaria nets supplied to stop fatal disease misused as fishing tool</a:t>
            </a:r>
          </a:p>
          <a:p>
            <a:pPr marL="0" indent="0">
              <a:lnSpc>
                <a:spcPct val="90000"/>
              </a:lnSpc>
              <a:buNone/>
            </a:pPr>
            <a:r>
              <a:rPr lang="en-US" sz="2000"/>
              <a:t> </a:t>
            </a:r>
          </a:p>
          <a:p>
            <a:pPr>
              <a:lnSpc>
                <a:spcPct val="90000"/>
              </a:lnSpc>
            </a:pPr>
            <a:r>
              <a:rPr lang="en-US" sz="2000"/>
              <a:t>Chemical used to kill mosquito kills people /fish /ruins water supply</a:t>
            </a:r>
          </a:p>
          <a:p>
            <a:pPr>
              <a:lnSpc>
                <a:spcPct val="90000"/>
              </a:lnSpc>
            </a:pPr>
            <a:endParaRPr lang="en-US" sz="2000"/>
          </a:p>
          <a:p>
            <a:pPr>
              <a:lnSpc>
                <a:spcPct val="90000"/>
              </a:lnSpc>
            </a:pPr>
            <a:r>
              <a:rPr lang="en-US" sz="2000"/>
              <a:t>Incomplete training and warnings</a:t>
            </a:r>
          </a:p>
          <a:p>
            <a:pPr marL="0" indent="0">
              <a:lnSpc>
                <a:spcPct val="90000"/>
              </a:lnSpc>
              <a:buNone/>
            </a:pPr>
            <a:endParaRPr lang="en-US" sz="2000"/>
          </a:p>
          <a:p>
            <a:pPr>
              <a:lnSpc>
                <a:spcPct val="90000"/>
              </a:lnSpc>
            </a:pPr>
            <a:r>
              <a:rPr lang="en-US" sz="2000"/>
              <a:t>Lack of resources management</a:t>
            </a:r>
          </a:p>
          <a:p>
            <a:pPr marL="0" indent="0">
              <a:lnSpc>
                <a:spcPct val="90000"/>
              </a:lnSpc>
              <a:buNone/>
            </a:pPr>
            <a:endParaRPr lang="en-US" sz="2000"/>
          </a:p>
          <a:p>
            <a:pPr>
              <a:lnSpc>
                <a:spcPct val="90000"/>
              </a:lnSpc>
            </a:pPr>
            <a:r>
              <a:rPr lang="en-US" sz="2000"/>
              <a:t>Ineffective distribution center operations</a:t>
            </a:r>
          </a:p>
          <a:p>
            <a:pPr marL="0" indent="0">
              <a:lnSpc>
                <a:spcPct val="90000"/>
              </a:lnSpc>
              <a:buNone/>
            </a:pPr>
            <a:endParaRPr lang="en-US" sz="2000"/>
          </a:p>
          <a:p>
            <a:pPr>
              <a:lnSpc>
                <a:spcPct val="90000"/>
              </a:lnSpc>
            </a:pPr>
            <a:r>
              <a:rPr lang="en-US" sz="2000"/>
              <a:t>Lack of a written correct usage program</a:t>
            </a:r>
          </a:p>
          <a:p>
            <a:pPr marL="45720" indent="0">
              <a:lnSpc>
                <a:spcPct val="90000"/>
              </a:lnSpc>
              <a:buNone/>
            </a:pPr>
            <a:endParaRPr lang="en-US" sz="2000"/>
          </a:p>
          <a:p>
            <a:pPr>
              <a:lnSpc>
                <a:spcPct val="90000"/>
              </a:lnSpc>
            </a:pPr>
            <a:endParaRPr lang="en-US" sz="2000"/>
          </a:p>
        </p:txBody>
      </p:sp>
    </p:spTree>
    <p:extLst>
      <p:ext uri="{BB962C8B-B14F-4D97-AF65-F5344CB8AC3E}">
        <p14:creationId xmlns:p14="http://schemas.microsoft.com/office/powerpoint/2010/main" val="462866155"/>
      </p:ext>
    </p:extLst>
  </p:cSld>
  <p:clrMapOvr>
    <a:masterClrMapping/>
  </p:clrMapOvr>
  <p:transition spd="med">
    <p:cover dir="rd"/>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79A27-5079-466F-8065-60D687F8819A}"/>
              </a:ext>
            </a:extLst>
          </p:cNvPr>
          <p:cNvSpPr>
            <a:spLocks noGrp="1"/>
          </p:cNvSpPr>
          <p:nvPr>
            <p:ph type="title"/>
          </p:nvPr>
        </p:nvSpPr>
        <p:spPr>
          <a:xfrm>
            <a:off x="838200" y="631825"/>
            <a:ext cx="10515600" cy="1325563"/>
          </a:xfrm>
        </p:spPr>
        <p:txBody>
          <a:bodyPr>
            <a:normAutofit/>
          </a:bodyPr>
          <a:lstStyle/>
          <a:p>
            <a:r>
              <a:rPr lang="en-US" dirty="0"/>
              <a:t>Key Recommendations</a:t>
            </a:r>
          </a:p>
        </p:txBody>
      </p:sp>
      <p:sp>
        <p:nvSpPr>
          <p:cNvPr id="3" name="Content Placeholder 2">
            <a:extLst>
              <a:ext uri="{FF2B5EF4-FFF2-40B4-BE49-F238E27FC236}">
                <a16:creationId xmlns:a16="http://schemas.microsoft.com/office/drawing/2014/main" id="{6D7626C4-AF11-408D-A50C-7E9D2413843D}"/>
              </a:ext>
            </a:extLst>
          </p:cNvPr>
          <p:cNvSpPr>
            <a:spLocks noGrp="1"/>
          </p:cNvSpPr>
          <p:nvPr>
            <p:ph idx="1"/>
          </p:nvPr>
        </p:nvSpPr>
        <p:spPr>
          <a:xfrm>
            <a:off x="838200" y="2057400"/>
            <a:ext cx="10515600" cy="3871762"/>
          </a:xfrm>
        </p:spPr>
        <p:txBody>
          <a:bodyPr>
            <a:normAutofit/>
          </a:bodyPr>
          <a:lstStyle/>
          <a:p>
            <a:pPr>
              <a:lnSpc>
                <a:spcPct val="90000"/>
              </a:lnSpc>
            </a:pPr>
            <a:r>
              <a:rPr lang="en-US" sz="2200"/>
              <a:t>As part of the Global Fund to Fight AIDS, Tuberculosis and Malaria strategy distribution centers should ensure a detailed assessment of usage occurs during initial mosquito net operations, including the correct deployment of nets</a:t>
            </a:r>
          </a:p>
          <a:p>
            <a:pPr marL="0" indent="0">
              <a:lnSpc>
                <a:spcPct val="90000"/>
              </a:lnSpc>
              <a:buNone/>
            </a:pPr>
            <a:endParaRPr lang="en-US" sz="2200"/>
          </a:p>
          <a:p>
            <a:pPr>
              <a:lnSpc>
                <a:spcPct val="90000"/>
              </a:lnSpc>
            </a:pPr>
            <a:r>
              <a:rPr lang="en-US" sz="2200"/>
              <a:t>Distribution centers should ensure that the net strategy and deployment (incident action plan) match the intentions during initial operations and throughout the nets lifespan</a:t>
            </a:r>
          </a:p>
          <a:p>
            <a:pPr>
              <a:lnSpc>
                <a:spcPct val="90000"/>
              </a:lnSpc>
            </a:pPr>
            <a:endParaRPr lang="en-US" sz="2200"/>
          </a:p>
          <a:p>
            <a:pPr>
              <a:lnSpc>
                <a:spcPct val="90000"/>
              </a:lnSpc>
            </a:pPr>
            <a:r>
              <a:rPr lang="en-US" sz="2200"/>
              <a:t>Global Fund to Fight AIDS, Tuberculosis and Malaria should develop and implement a standard operating usage procedures, training programs, and controls for net usage.</a:t>
            </a:r>
          </a:p>
          <a:p>
            <a:pPr>
              <a:lnSpc>
                <a:spcPct val="90000"/>
              </a:lnSpc>
            </a:pPr>
            <a:endParaRPr lang="en-US" sz="2200"/>
          </a:p>
        </p:txBody>
      </p:sp>
    </p:spTree>
    <p:extLst>
      <p:ext uri="{BB962C8B-B14F-4D97-AF65-F5344CB8AC3E}">
        <p14:creationId xmlns:p14="http://schemas.microsoft.com/office/powerpoint/2010/main" val="3852936240"/>
      </p:ext>
    </p:extLst>
  </p:cSld>
  <p:clrMapOvr>
    <a:masterClrMapping/>
  </p:clrMapOvr>
  <p:transition spd="med">
    <p:cover dir="rd"/>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F9465A-96D8-47D9-87E9-8440CD124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131" y="1123527"/>
            <a:ext cx="6139733" cy="4604800"/>
          </a:xfrm>
          <a:prstGeom prst="rect">
            <a:avLst/>
          </a:prstGeom>
        </p:spPr>
      </p:pic>
    </p:spTree>
    <p:extLst>
      <p:ext uri="{BB962C8B-B14F-4D97-AF65-F5344CB8AC3E}">
        <p14:creationId xmlns:p14="http://schemas.microsoft.com/office/powerpoint/2010/main" val="2039030521"/>
      </p:ext>
    </p:extLst>
  </p:cSld>
  <p:clrMapOvr>
    <a:masterClrMapping/>
  </p:clrMapOvr>
  <p:transition spd="med">
    <p:cover dir="rd"/>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192962" name="Rectangle 2">
            <a:extLst>
              <a:ext uri="{FF2B5EF4-FFF2-40B4-BE49-F238E27FC236}">
                <a16:creationId xmlns:a16="http://schemas.microsoft.com/office/drawing/2014/main" id="{9AEE0316-9609-4FC8-91CA-B47713BF51AB}"/>
              </a:ext>
            </a:extLst>
          </p:cNvPr>
          <p:cNvSpPr>
            <a:spLocks noGrp="1" noChangeArrowheads="1"/>
          </p:cNvSpPr>
          <p:nvPr>
            <p:ph type="title"/>
          </p:nvPr>
        </p:nvSpPr>
        <p:spPr>
          <a:xfrm>
            <a:off x="4965430" y="629268"/>
            <a:ext cx="6586491" cy="1286160"/>
          </a:xfrm>
        </p:spPr>
        <p:txBody>
          <a:bodyPr anchor="b">
            <a:normAutofit/>
          </a:bodyPr>
          <a:lstStyle/>
          <a:p>
            <a:pPr eaLnBrk="1" hangingPunct="1">
              <a:lnSpc>
                <a:spcPct val="90000"/>
              </a:lnSpc>
              <a:defRPr/>
            </a:pPr>
            <a:r>
              <a:rPr lang="en-US" sz="3700"/>
              <a:t>“Context” The Fireground is </a:t>
            </a:r>
            <a:br>
              <a:rPr lang="en-US" sz="3700"/>
            </a:br>
            <a:r>
              <a:rPr lang="en-US" sz="3700"/>
              <a:t>a Complex Adaptive System </a:t>
            </a:r>
          </a:p>
        </p:txBody>
      </p:sp>
      <p:pic>
        <p:nvPicPr>
          <p:cNvPr id="99332" name="Picture 4" descr="DSC_1880">
            <a:extLst>
              <a:ext uri="{FF2B5EF4-FFF2-40B4-BE49-F238E27FC236}">
                <a16:creationId xmlns:a16="http://schemas.microsoft.com/office/drawing/2014/main" id="{813CE04D-7D6C-4135-895E-0D125A7F79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8"/>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6" name="Straight Connector 1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FA94"/>
            </a:solidFill>
          </a:ln>
        </p:spPr>
        <p:style>
          <a:lnRef idx="1">
            <a:schemeClr val="accent1"/>
          </a:lnRef>
          <a:fillRef idx="0">
            <a:schemeClr val="accent1"/>
          </a:fillRef>
          <a:effectRef idx="0">
            <a:schemeClr val="accent1"/>
          </a:effectRef>
          <a:fontRef idx="minor">
            <a:schemeClr val="tx1"/>
          </a:fontRef>
        </p:style>
      </p:cxnSp>
      <p:sp>
        <p:nvSpPr>
          <p:cNvPr id="1192963" name="Rectangle 3">
            <a:extLst>
              <a:ext uri="{FF2B5EF4-FFF2-40B4-BE49-F238E27FC236}">
                <a16:creationId xmlns:a16="http://schemas.microsoft.com/office/drawing/2014/main" id="{260AC547-3412-4DF9-8F53-642AE7BAC5A7}"/>
              </a:ext>
            </a:extLst>
          </p:cNvPr>
          <p:cNvSpPr>
            <a:spLocks noGrp="1" noChangeArrowheads="1"/>
          </p:cNvSpPr>
          <p:nvPr>
            <p:ph type="body" idx="1"/>
          </p:nvPr>
        </p:nvSpPr>
        <p:spPr>
          <a:xfrm>
            <a:off x="4965431" y="2438400"/>
            <a:ext cx="6586489" cy="3785419"/>
          </a:xfrm>
        </p:spPr>
        <p:txBody>
          <a:bodyPr>
            <a:normAutofit/>
          </a:bodyPr>
          <a:lstStyle/>
          <a:p>
            <a:pPr eaLnBrk="1" hangingPunct="1">
              <a:defRPr/>
            </a:pPr>
            <a:r>
              <a:rPr lang="en-US" sz="2000"/>
              <a:t>Low Frequency / High Impact</a:t>
            </a:r>
          </a:p>
          <a:p>
            <a:pPr lvl="1" eaLnBrk="1" hangingPunct="1">
              <a:defRPr/>
            </a:pPr>
            <a:r>
              <a:rPr lang="en-US" sz="2000"/>
              <a:t>No discretionary time</a:t>
            </a:r>
          </a:p>
          <a:p>
            <a:pPr lvl="1" eaLnBrk="1" hangingPunct="1">
              <a:defRPr/>
            </a:pPr>
            <a:r>
              <a:rPr lang="en-US" sz="2000"/>
              <a:t>Limited experience</a:t>
            </a:r>
          </a:p>
          <a:p>
            <a:pPr lvl="1" eaLnBrk="1" hangingPunct="1">
              <a:defRPr/>
            </a:pPr>
            <a:r>
              <a:rPr lang="en-US" sz="2000"/>
              <a:t>High stress</a:t>
            </a:r>
          </a:p>
          <a:p>
            <a:pPr lvl="1" eaLnBrk="1" hangingPunct="1">
              <a:defRPr/>
            </a:pPr>
            <a:r>
              <a:rPr lang="en-US" sz="2000"/>
              <a:t>No clear goals</a:t>
            </a:r>
          </a:p>
          <a:p>
            <a:pPr lvl="1" eaLnBrk="1" hangingPunct="1">
              <a:defRPr/>
            </a:pPr>
            <a:r>
              <a:rPr lang="en-US" sz="2000"/>
              <a:t>Inadequate information</a:t>
            </a:r>
          </a:p>
          <a:p>
            <a:pPr lvl="1" eaLnBrk="1" hangingPunct="1">
              <a:defRPr/>
            </a:pPr>
            <a:r>
              <a:rPr lang="en-US" sz="2000"/>
              <a:t>Limited resources</a:t>
            </a:r>
          </a:p>
          <a:p>
            <a:pPr lvl="1" eaLnBrk="1" hangingPunct="1">
              <a:defRPr/>
            </a:pPr>
            <a:r>
              <a:rPr lang="en-US" sz="2000"/>
              <a:t>Uncertainty </a:t>
            </a:r>
          </a:p>
          <a:p>
            <a:pPr lvl="1" eaLnBrk="1" hangingPunct="1">
              <a:defRPr/>
            </a:pPr>
            <a:endParaRPr lang="en-US" sz="2000"/>
          </a:p>
        </p:txBody>
      </p:sp>
    </p:spTree>
    <p:extLst>
      <p:ext uri="{BB962C8B-B14F-4D97-AF65-F5344CB8AC3E}">
        <p14:creationId xmlns:p14="http://schemas.microsoft.com/office/powerpoint/2010/main" val="371394043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92963">
                                            <p:txEl>
                                              <p:pRg st="0" end="0"/>
                                            </p:txEl>
                                          </p:spTgt>
                                        </p:tgtEl>
                                        <p:attrNameLst>
                                          <p:attrName>style.visibility</p:attrName>
                                        </p:attrNameLst>
                                      </p:cBhvr>
                                      <p:to>
                                        <p:strVal val="visible"/>
                                      </p:to>
                                    </p:set>
                                    <p:animEffect transition="in" filter="wipe(left)">
                                      <p:cBhvr>
                                        <p:cTn id="7" dur="2000"/>
                                        <p:tgtEl>
                                          <p:spTgt spid="1192963">
                                            <p:txEl>
                                              <p:pRg st="0" end="0"/>
                                            </p:txEl>
                                          </p:spTgt>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92963">
                                            <p:txEl>
                                              <p:pRg st="1" end="1"/>
                                            </p:txEl>
                                          </p:spTgt>
                                        </p:tgtEl>
                                        <p:attrNameLst>
                                          <p:attrName>style.visibility</p:attrName>
                                        </p:attrNameLst>
                                      </p:cBhvr>
                                      <p:to>
                                        <p:strVal val="visible"/>
                                      </p:to>
                                    </p:set>
                                    <p:animEffect transition="in" filter="wipe(left)">
                                      <p:cBhvr>
                                        <p:cTn id="11" dur="2000"/>
                                        <p:tgtEl>
                                          <p:spTgt spid="1192963">
                                            <p:txEl>
                                              <p:pRg st="1" end="1"/>
                                            </p:txEl>
                                          </p:spTgt>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192963">
                                            <p:txEl>
                                              <p:pRg st="2" end="2"/>
                                            </p:txEl>
                                          </p:spTgt>
                                        </p:tgtEl>
                                        <p:attrNameLst>
                                          <p:attrName>style.visibility</p:attrName>
                                        </p:attrNameLst>
                                      </p:cBhvr>
                                      <p:to>
                                        <p:strVal val="visible"/>
                                      </p:to>
                                    </p:set>
                                    <p:animEffect transition="in" filter="wipe(left)">
                                      <p:cBhvr>
                                        <p:cTn id="15" dur="2000"/>
                                        <p:tgtEl>
                                          <p:spTgt spid="1192963">
                                            <p:txEl>
                                              <p:pRg st="2" end="2"/>
                                            </p:txEl>
                                          </p:spTgt>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1192963">
                                            <p:txEl>
                                              <p:pRg st="3" end="3"/>
                                            </p:txEl>
                                          </p:spTgt>
                                        </p:tgtEl>
                                        <p:attrNameLst>
                                          <p:attrName>style.visibility</p:attrName>
                                        </p:attrNameLst>
                                      </p:cBhvr>
                                      <p:to>
                                        <p:strVal val="visible"/>
                                      </p:to>
                                    </p:set>
                                    <p:animEffect transition="in" filter="wipe(left)">
                                      <p:cBhvr>
                                        <p:cTn id="19" dur="2000"/>
                                        <p:tgtEl>
                                          <p:spTgt spid="1192963">
                                            <p:txEl>
                                              <p:pRg st="3" end="3"/>
                                            </p:txEl>
                                          </p:spTgt>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1192963">
                                            <p:txEl>
                                              <p:pRg st="4" end="4"/>
                                            </p:txEl>
                                          </p:spTgt>
                                        </p:tgtEl>
                                        <p:attrNameLst>
                                          <p:attrName>style.visibility</p:attrName>
                                        </p:attrNameLst>
                                      </p:cBhvr>
                                      <p:to>
                                        <p:strVal val="visible"/>
                                      </p:to>
                                    </p:set>
                                    <p:animEffect transition="in" filter="wipe(left)">
                                      <p:cBhvr>
                                        <p:cTn id="23" dur="2000"/>
                                        <p:tgtEl>
                                          <p:spTgt spid="1192963">
                                            <p:txEl>
                                              <p:pRg st="4" end="4"/>
                                            </p:txEl>
                                          </p:spTgt>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1192963">
                                            <p:txEl>
                                              <p:pRg st="5" end="5"/>
                                            </p:txEl>
                                          </p:spTgt>
                                        </p:tgtEl>
                                        <p:attrNameLst>
                                          <p:attrName>style.visibility</p:attrName>
                                        </p:attrNameLst>
                                      </p:cBhvr>
                                      <p:to>
                                        <p:strVal val="visible"/>
                                      </p:to>
                                    </p:set>
                                    <p:animEffect transition="in" filter="wipe(left)">
                                      <p:cBhvr>
                                        <p:cTn id="27" dur="2000"/>
                                        <p:tgtEl>
                                          <p:spTgt spid="1192963">
                                            <p:txEl>
                                              <p:pRg st="5" end="5"/>
                                            </p:txEl>
                                          </p:spTgt>
                                        </p:tgtEl>
                                      </p:cBhvr>
                                    </p:animEffect>
                                  </p:childTnLst>
                                </p:cTn>
                              </p:par>
                            </p:childTnLst>
                          </p:cTn>
                        </p:par>
                        <p:par>
                          <p:cTn id="28" fill="hold" nodeType="afterGroup">
                            <p:stCondLst>
                              <p:cond delay="12000"/>
                            </p:stCondLst>
                            <p:childTnLst>
                              <p:par>
                                <p:cTn id="29" presetID="22" presetClass="entr" presetSubtype="8" fill="hold" grpId="0" nodeType="afterEffect">
                                  <p:stCondLst>
                                    <p:cond delay="0"/>
                                  </p:stCondLst>
                                  <p:childTnLst>
                                    <p:set>
                                      <p:cBhvr>
                                        <p:cTn id="30" dur="1" fill="hold">
                                          <p:stCondLst>
                                            <p:cond delay="0"/>
                                          </p:stCondLst>
                                        </p:cTn>
                                        <p:tgtEl>
                                          <p:spTgt spid="1192963">
                                            <p:txEl>
                                              <p:pRg st="6" end="6"/>
                                            </p:txEl>
                                          </p:spTgt>
                                        </p:tgtEl>
                                        <p:attrNameLst>
                                          <p:attrName>style.visibility</p:attrName>
                                        </p:attrNameLst>
                                      </p:cBhvr>
                                      <p:to>
                                        <p:strVal val="visible"/>
                                      </p:to>
                                    </p:set>
                                    <p:animEffect transition="in" filter="wipe(left)">
                                      <p:cBhvr>
                                        <p:cTn id="31" dur="2000"/>
                                        <p:tgtEl>
                                          <p:spTgt spid="1192963">
                                            <p:txEl>
                                              <p:pRg st="6" end="6"/>
                                            </p:txEl>
                                          </p:spTgt>
                                        </p:tgtEl>
                                      </p:cBhvr>
                                    </p:animEffect>
                                  </p:childTnLst>
                                </p:cTn>
                              </p:par>
                            </p:childTnLst>
                          </p:cTn>
                        </p:par>
                        <p:par>
                          <p:cTn id="32" fill="hold" nodeType="afterGroup">
                            <p:stCondLst>
                              <p:cond delay="14000"/>
                            </p:stCondLst>
                            <p:childTnLst>
                              <p:par>
                                <p:cTn id="33" presetID="22" presetClass="entr" presetSubtype="8" fill="hold" grpId="0" nodeType="afterEffect">
                                  <p:stCondLst>
                                    <p:cond delay="0"/>
                                  </p:stCondLst>
                                  <p:childTnLst>
                                    <p:set>
                                      <p:cBhvr>
                                        <p:cTn id="34" dur="1" fill="hold">
                                          <p:stCondLst>
                                            <p:cond delay="0"/>
                                          </p:stCondLst>
                                        </p:cTn>
                                        <p:tgtEl>
                                          <p:spTgt spid="1192963">
                                            <p:txEl>
                                              <p:pRg st="7" end="7"/>
                                            </p:txEl>
                                          </p:spTgt>
                                        </p:tgtEl>
                                        <p:attrNameLst>
                                          <p:attrName>style.visibility</p:attrName>
                                        </p:attrNameLst>
                                      </p:cBhvr>
                                      <p:to>
                                        <p:strVal val="visible"/>
                                      </p:to>
                                    </p:set>
                                    <p:animEffect transition="in" filter="wipe(left)">
                                      <p:cBhvr>
                                        <p:cTn id="35" dur="2000"/>
                                        <p:tgtEl>
                                          <p:spTgt spid="119296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963"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Rectangle 2">
            <a:extLst>
              <a:ext uri="{FF2B5EF4-FFF2-40B4-BE49-F238E27FC236}">
                <a16:creationId xmlns:a16="http://schemas.microsoft.com/office/drawing/2014/main" id="{2EC4273E-26C8-4EEE-90D3-0CEFA46668CB}"/>
              </a:ext>
            </a:extLst>
          </p:cNvPr>
          <p:cNvSpPr>
            <a:spLocks noGrp="1" noChangeArrowheads="1"/>
          </p:cNvSpPr>
          <p:nvPr>
            <p:ph type="title"/>
          </p:nvPr>
        </p:nvSpPr>
        <p:spPr>
          <a:xfrm>
            <a:off x="1905000" y="304800"/>
            <a:ext cx="8534400" cy="914400"/>
          </a:xfrm>
        </p:spPr>
        <p:txBody>
          <a:bodyPr/>
          <a:lstStyle/>
          <a:p>
            <a:pPr eaLnBrk="1" hangingPunct="1">
              <a:defRPr/>
            </a:pPr>
            <a:r>
              <a:rPr lang="en-US" sz="4000"/>
              <a:t>Klein’s Recognition-Primed Model</a:t>
            </a:r>
          </a:p>
        </p:txBody>
      </p:sp>
      <p:grpSp>
        <p:nvGrpSpPr>
          <p:cNvPr id="2" name="Group 3">
            <a:extLst>
              <a:ext uri="{FF2B5EF4-FFF2-40B4-BE49-F238E27FC236}">
                <a16:creationId xmlns:a16="http://schemas.microsoft.com/office/drawing/2014/main" id="{1C633132-DD74-4FA5-934A-2DC9CF264D78}"/>
              </a:ext>
            </a:extLst>
          </p:cNvPr>
          <p:cNvGrpSpPr>
            <a:grpSpLocks/>
          </p:cNvGrpSpPr>
          <p:nvPr/>
        </p:nvGrpSpPr>
        <p:grpSpPr bwMode="auto">
          <a:xfrm>
            <a:off x="4572000" y="1143000"/>
            <a:ext cx="2362200" cy="1676400"/>
            <a:chOff x="1920" y="912"/>
            <a:chExt cx="1488" cy="1056"/>
          </a:xfrm>
        </p:grpSpPr>
        <p:sp>
          <p:nvSpPr>
            <p:cNvPr id="111654" name="Oval 4">
              <a:extLst>
                <a:ext uri="{FF2B5EF4-FFF2-40B4-BE49-F238E27FC236}">
                  <a16:creationId xmlns:a16="http://schemas.microsoft.com/office/drawing/2014/main" id="{E46E2602-8769-4C61-95B3-E2D4ED6ECD29}"/>
                </a:ext>
              </a:extLst>
            </p:cNvPr>
            <p:cNvSpPr>
              <a:spLocks noChangeArrowheads="1"/>
            </p:cNvSpPr>
            <p:nvPr/>
          </p:nvSpPr>
          <p:spPr bwMode="auto">
            <a:xfrm>
              <a:off x="1920" y="912"/>
              <a:ext cx="1488" cy="105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panose="02020603050405020304" pitchFamily="18" charset="0"/>
              </a:endParaRPr>
            </a:p>
          </p:txBody>
        </p:sp>
        <p:sp>
          <p:nvSpPr>
            <p:cNvPr id="1201157" name="Text Box 5">
              <a:extLst>
                <a:ext uri="{FF2B5EF4-FFF2-40B4-BE49-F238E27FC236}">
                  <a16:creationId xmlns:a16="http://schemas.microsoft.com/office/drawing/2014/main" id="{71B7E84B-7AC1-4F53-8DF2-0389BE73878B}"/>
                </a:ext>
              </a:extLst>
            </p:cNvPr>
            <p:cNvSpPr txBox="1">
              <a:spLocks noChangeArrowheads="1"/>
            </p:cNvSpPr>
            <p:nvPr/>
          </p:nvSpPr>
          <p:spPr bwMode="auto">
            <a:xfrm>
              <a:off x="2016" y="1248"/>
              <a:ext cx="1248" cy="405"/>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3600" dirty="0">
                  <a:solidFill>
                    <a:srgbClr val="FF0000"/>
                  </a:solidFill>
                  <a:latin typeface="Tahoma" pitchFamily="34" charset="0"/>
                </a:rPr>
                <a:t>Situation</a:t>
              </a:r>
              <a:endParaRPr lang="en-US" sz="1600" baseline="-25000" dirty="0">
                <a:solidFill>
                  <a:srgbClr val="FF0000"/>
                </a:solidFill>
                <a:effectLst>
                  <a:outerShdw blurRad="38100" dist="38100" dir="2700000" algn="tl">
                    <a:srgbClr val="000000"/>
                  </a:outerShdw>
                </a:effectLst>
                <a:latin typeface="Arial MT Condensed Light" charset="0"/>
              </a:endParaRPr>
            </a:p>
          </p:txBody>
        </p:sp>
      </p:grpSp>
      <p:grpSp>
        <p:nvGrpSpPr>
          <p:cNvPr id="3" name="Group 6">
            <a:extLst>
              <a:ext uri="{FF2B5EF4-FFF2-40B4-BE49-F238E27FC236}">
                <a16:creationId xmlns:a16="http://schemas.microsoft.com/office/drawing/2014/main" id="{61675A36-8BA0-42BE-9C5A-8283E24C3D1C}"/>
              </a:ext>
            </a:extLst>
          </p:cNvPr>
          <p:cNvGrpSpPr>
            <a:grpSpLocks/>
          </p:cNvGrpSpPr>
          <p:nvPr/>
        </p:nvGrpSpPr>
        <p:grpSpPr bwMode="auto">
          <a:xfrm>
            <a:off x="6934200" y="1905000"/>
            <a:ext cx="2895600" cy="2133600"/>
            <a:chOff x="3408" y="1200"/>
            <a:chExt cx="1824" cy="1344"/>
          </a:xfrm>
        </p:grpSpPr>
        <p:grpSp>
          <p:nvGrpSpPr>
            <p:cNvPr id="111649" name="Group 7">
              <a:extLst>
                <a:ext uri="{FF2B5EF4-FFF2-40B4-BE49-F238E27FC236}">
                  <a16:creationId xmlns:a16="http://schemas.microsoft.com/office/drawing/2014/main" id="{2E3728CB-5A96-44AF-BA10-145EA4A0D6D4}"/>
                </a:ext>
              </a:extLst>
            </p:cNvPr>
            <p:cNvGrpSpPr>
              <a:grpSpLocks/>
            </p:cNvGrpSpPr>
            <p:nvPr/>
          </p:nvGrpSpPr>
          <p:grpSpPr bwMode="auto">
            <a:xfrm>
              <a:off x="4128" y="1728"/>
              <a:ext cx="1056" cy="816"/>
              <a:chOff x="3696" y="1776"/>
              <a:chExt cx="1056" cy="816"/>
            </a:xfrm>
          </p:grpSpPr>
          <p:sp>
            <p:nvSpPr>
              <p:cNvPr id="111652" name="Oval 8">
                <a:extLst>
                  <a:ext uri="{FF2B5EF4-FFF2-40B4-BE49-F238E27FC236}">
                    <a16:creationId xmlns:a16="http://schemas.microsoft.com/office/drawing/2014/main" id="{7CF7524B-0954-4BA3-8C5A-6EB59859D1C1}"/>
                  </a:ext>
                </a:extLst>
              </p:cNvPr>
              <p:cNvSpPr>
                <a:spLocks noChangeArrowheads="1"/>
              </p:cNvSpPr>
              <p:nvPr/>
            </p:nvSpPr>
            <p:spPr bwMode="auto">
              <a:xfrm>
                <a:off x="3696" y="1776"/>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panose="02020603050405020304" pitchFamily="18" charset="0"/>
                </a:endParaRPr>
              </a:p>
            </p:txBody>
          </p:sp>
          <p:sp>
            <p:nvSpPr>
              <p:cNvPr id="1201161" name="Text Box 9">
                <a:extLst>
                  <a:ext uri="{FF2B5EF4-FFF2-40B4-BE49-F238E27FC236}">
                    <a16:creationId xmlns:a16="http://schemas.microsoft.com/office/drawing/2014/main" id="{EEE20F1E-7658-44D1-8FF3-BF66F23138AB}"/>
                  </a:ext>
                </a:extLst>
              </p:cNvPr>
              <p:cNvSpPr txBox="1">
                <a:spLocks noChangeArrowheads="1"/>
              </p:cNvSpPr>
              <p:nvPr/>
            </p:nvSpPr>
            <p:spPr bwMode="auto">
              <a:xfrm>
                <a:off x="3792" y="2016"/>
                <a:ext cx="816" cy="328"/>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2800" dirty="0">
                    <a:solidFill>
                      <a:srgbClr val="FF0000"/>
                    </a:solidFill>
                    <a:latin typeface="Tahoma" pitchFamily="34" charset="0"/>
                  </a:rPr>
                  <a:t>Cues</a:t>
                </a:r>
                <a:endParaRPr lang="en-US" sz="1600" baseline="-25000" dirty="0">
                  <a:solidFill>
                    <a:srgbClr val="FF0000"/>
                  </a:solidFill>
                  <a:effectLst>
                    <a:outerShdw blurRad="38100" dist="38100" dir="2700000" algn="tl">
                      <a:srgbClr val="000000"/>
                    </a:outerShdw>
                  </a:effectLst>
                  <a:latin typeface="Arial MT Condensed Light" charset="0"/>
                </a:endParaRPr>
              </a:p>
            </p:txBody>
          </p:sp>
        </p:grpSp>
        <p:cxnSp>
          <p:nvCxnSpPr>
            <p:cNvPr id="111650" name="AutoShape 10">
              <a:extLst>
                <a:ext uri="{FF2B5EF4-FFF2-40B4-BE49-F238E27FC236}">
                  <a16:creationId xmlns:a16="http://schemas.microsoft.com/office/drawing/2014/main" id="{939EEFC7-8CC1-400C-8E2C-0873F010339D}"/>
                </a:ext>
              </a:extLst>
            </p:cNvPr>
            <p:cNvCxnSpPr>
              <a:cxnSpLocks noChangeShapeType="1"/>
              <a:stCxn id="111654" idx="6"/>
              <a:endCxn id="111652" idx="1"/>
            </p:cNvCxnSpPr>
            <p:nvPr/>
          </p:nvCxnSpPr>
          <p:spPr bwMode="auto">
            <a:xfrm>
              <a:off x="3408" y="1248"/>
              <a:ext cx="875" cy="599"/>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1201163" name="Text Box 11">
              <a:extLst>
                <a:ext uri="{FF2B5EF4-FFF2-40B4-BE49-F238E27FC236}">
                  <a16:creationId xmlns:a16="http://schemas.microsoft.com/office/drawing/2014/main" id="{BD4040C7-411E-4077-8829-B177B227F8D1}"/>
                </a:ext>
              </a:extLst>
            </p:cNvPr>
            <p:cNvSpPr txBox="1">
              <a:spLocks noChangeArrowheads="1"/>
            </p:cNvSpPr>
            <p:nvPr/>
          </p:nvSpPr>
          <p:spPr bwMode="auto">
            <a:xfrm>
              <a:off x="4128" y="1200"/>
              <a:ext cx="1104" cy="328"/>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2800">
                  <a:effectLst>
                    <a:outerShdw blurRad="38100" dist="38100" dir="2700000" algn="tl">
                      <a:srgbClr val="000000"/>
                    </a:outerShdw>
                  </a:effectLst>
                  <a:latin typeface="Tahoma" pitchFamily="34" charset="0"/>
                </a:rPr>
                <a:t>generates</a:t>
              </a:r>
            </a:p>
          </p:txBody>
        </p:sp>
      </p:grpSp>
      <p:grpSp>
        <p:nvGrpSpPr>
          <p:cNvPr id="5" name="Group 12">
            <a:extLst>
              <a:ext uri="{FF2B5EF4-FFF2-40B4-BE49-F238E27FC236}">
                <a16:creationId xmlns:a16="http://schemas.microsoft.com/office/drawing/2014/main" id="{9A8FC621-80AA-4FCC-9353-971B81C8005F}"/>
              </a:ext>
            </a:extLst>
          </p:cNvPr>
          <p:cNvGrpSpPr>
            <a:grpSpLocks/>
          </p:cNvGrpSpPr>
          <p:nvPr/>
        </p:nvGrpSpPr>
        <p:grpSpPr bwMode="auto">
          <a:xfrm>
            <a:off x="2133600" y="4114802"/>
            <a:ext cx="3657600" cy="2322513"/>
            <a:chOff x="384" y="2592"/>
            <a:chExt cx="2304" cy="1463"/>
          </a:xfrm>
        </p:grpSpPr>
        <p:sp>
          <p:nvSpPr>
            <p:cNvPr id="1201165" name="Text Box 13">
              <a:extLst>
                <a:ext uri="{FF2B5EF4-FFF2-40B4-BE49-F238E27FC236}">
                  <a16:creationId xmlns:a16="http://schemas.microsoft.com/office/drawing/2014/main" id="{DDB77B40-FB4E-45B7-BB95-E4A91293BFBF}"/>
                </a:ext>
              </a:extLst>
            </p:cNvPr>
            <p:cNvSpPr txBox="1">
              <a:spLocks noChangeArrowheads="1"/>
            </p:cNvSpPr>
            <p:nvPr/>
          </p:nvSpPr>
          <p:spPr bwMode="auto">
            <a:xfrm>
              <a:off x="960" y="3648"/>
              <a:ext cx="912" cy="407"/>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a:effectLst>
                    <a:outerShdw blurRad="38100" dist="38100" dir="2700000" algn="tl">
                      <a:srgbClr val="000000"/>
                    </a:outerShdw>
                  </a:effectLst>
                  <a:latin typeface="Tahoma" pitchFamily="34" charset="0"/>
                </a:rPr>
                <a:t>that activates</a:t>
              </a:r>
              <a:endParaRPr lang="en-US" sz="2800">
                <a:effectLst>
                  <a:outerShdw blurRad="38100" dist="38100" dir="2700000" algn="tl">
                    <a:srgbClr val="000000"/>
                  </a:outerShdw>
                </a:effectLst>
                <a:latin typeface="Tahoma" pitchFamily="34" charset="0"/>
              </a:endParaRPr>
            </a:p>
          </p:txBody>
        </p:sp>
        <p:cxnSp>
          <p:nvCxnSpPr>
            <p:cNvPr id="111645" name="AutoShape 14">
              <a:extLst>
                <a:ext uri="{FF2B5EF4-FFF2-40B4-BE49-F238E27FC236}">
                  <a16:creationId xmlns:a16="http://schemas.microsoft.com/office/drawing/2014/main" id="{E0D9202A-8A6B-4266-A1B5-B6BB3FD98452}"/>
                </a:ext>
              </a:extLst>
            </p:cNvPr>
            <p:cNvCxnSpPr>
              <a:cxnSpLocks noChangeShapeType="1"/>
              <a:stCxn id="111642" idx="2"/>
              <a:endCxn id="111647" idx="4"/>
            </p:cNvCxnSpPr>
            <p:nvPr/>
          </p:nvCxnSpPr>
          <p:spPr bwMode="auto">
            <a:xfrm rot="10800000">
              <a:off x="912" y="3408"/>
              <a:ext cx="1776" cy="408"/>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nvGrpSpPr>
            <p:cNvPr id="111646" name="Group 15">
              <a:extLst>
                <a:ext uri="{FF2B5EF4-FFF2-40B4-BE49-F238E27FC236}">
                  <a16:creationId xmlns:a16="http://schemas.microsoft.com/office/drawing/2014/main" id="{80E56FD2-B3D6-4638-988C-081BE1433377}"/>
                </a:ext>
              </a:extLst>
            </p:cNvPr>
            <p:cNvGrpSpPr>
              <a:grpSpLocks/>
            </p:cNvGrpSpPr>
            <p:nvPr/>
          </p:nvGrpSpPr>
          <p:grpSpPr bwMode="auto">
            <a:xfrm>
              <a:off x="384" y="2592"/>
              <a:ext cx="1056" cy="816"/>
              <a:chOff x="1056" y="2400"/>
              <a:chExt cx="1056" cy="816"/>
            </a:xfrm>
          </p:grpSpPr>
          <p:sp>
            <p:nvSpPr>
              <p:cNvPr id="111647" name="Oval 16">
                <a:extLst>
                  <a:ext uri="{FF2B5EF4-FFF2-40B4-BE49-F238E27FC236}">
                    <a16:creationId xmlns:a16="http://schemas.microsoft.com/office/drawing/2014/main" id="{5002D71E-D791-44DD-A27C-501752A9DC0C}"/>
                  </a:ext>
                </a:extLst>
              </p:cNvPr>
              <p:cNvSpPr>
                <a:spLocks noChangeArrowheads="1"/>
              </p:cNvSpPr>
              <p:nvPr/>
            </p:nvSpPr>
            <p:spPr bwMode="auto">
              <a:xfrm>
                <a:off x="1056" y="240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panose="02020603050405020304" pitchFamily="18" charset="0"/>
                </a:endParaRPr>
              </a:p>
            </p:txBody>
          </p:sp>
          <p:sp>
            <p:nvSpPr>
              <p:cNvPr id="1201169" name="Text Box 17">
                <a:extLst>
                  <a:ext uri="{FF2B5EF4-FFF2-40B4-BE49-F238E27FC236}">
                    <a16:creationId xmlns:a16="http://schemas.microsoft.com/office/drawing/2014/main" id="{42EC30F9-4A1D-4EAD-8A6E-344346D8ED00}"/>
                  </a:ext>
                </a:extLst>
              </p:cNvPr>
              <p:cNvSpPr txBox="1">
                <a:spLocks noChangeArrowheads="1"/>
              </p:cNvSpPr>
              <p:nvPr/>
            </p:nvSpPr>
            <p:spPr bwMode="auto">
              <a:xfrm>
                <a:off x="1104" y="2496"/>
                <a:ext cx="960" cy="598"/>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2800" dirty="0">
                    <a:solidFill>
                      <a:srgbClr val="FF0000"/>
                    </a:solidFill>
                    <a:latin typeface="Tahoma" pitchFamily="34" charset="0"/>
                  </a:rPr>
                  <a:t>Action Scripts</a:t>
                </a:r>
                <a:endParaRPr lang="en-US" sz="1600" baseline="-25000" dirty="0">
                  <a:solidFill>
                    <a:srgbClr val="FF0000"/>
                  </a:solidFill>
                  <a:effectLst>
                    <a:outerShdw blurRad="38100" dist="38100" dir="2700000" algn="tl">
                      <a:srgbClr val="000000"/>
                    </a:outerShdw>
                  </a:effectLst>
                  <a:latin typeface="Arial MT Condensed Light" charset="0"/>
                </a:endParaRPr>
              </a:p>
            </p:txBody>
          </p:sp>
        </p:grpSp>
      </p:grpSp>
      <p:grpSp>
        <p:nvGrpSpPr>
          <p:cNvPr id="7" name="Group 18">
            <a:extLst>
              <a:ext uri="{FF2B5EF4-FFF2-40B4-BE49-F238E27FC236}">
                <a16:creationId xmlns:a16="http://schemas.microsoft.com/office/drawing/2014/main" id="{D4A79B9C-7D32-402A-A19B-A84C62BAFB5D}"/>
              </a:ext>
            </a:extLst>
          </p:cNvPr>
          <p:cNvGrpSpPr>
            <a:grpSpLocks/>
          </p:cNvGrpSpPr>
          <p:nvPr/>
        </p:nvGrpSpPr>
        <p:grpSpPr bwMode="auto">
          <a:xfrm>
            <a:off x="5791200" y="4038600"/>
            <a:ext cx="4648200" cy="2667000"/>
            <a:chOff x="2688" y="2544"/>
            <a:chExt cx="2928" cy="1680"/>
          </a:xfrm>
        </p:grpSpPr>
        <p:sp>
          <p:nvSpPr>
            <p:cNvPr id="1201171" name="Text Box 19">
              <a:extLst>
                <a:ext uri="{FF2B5EF4-FFF2-40B4-BE49-F238E27FC236}">
                  <a16:creationId xmlns:a16="http://schemas.microsoft.com/office/drawing/2014/main" id="{877EF594-2595-4B59-B806-22A54F1D2338}"/>
                </a:ext>
              </a:extLst>
            </p:cNvPr>
            <p:cNvSpPr txBox="1">
              <a:spLocks noChangeArrowheads="1"/>
            </p:cNvSpPr>
            <p:nvPr/>
          </p:nvSpPr>
          <p:spPr bwMode="auto">
            <a:xfrm>
              <a:off x="4464" y="3312"/>
              <a:ext cx="1152" cy="407"/>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a:effectLst>
                    <a:outerShdw blurRad="38100" dist="38100" dir="2700000" algn="tl">
                      <a:srgbClr val="000000"/>
                    </a:outerShdw>
                  </a:effectLst>
                  <a:latin typeface="Tahoma" pitchFamily="34" charset="0"/>
                </a:rPr>
                <a:t>that let you recognize</a:t>
              </a:r>
              <a:endParaRPr lang="en-US" sz="2800">
                <a:effectLst>
                  <a:outerShdw blurRad="38100" dist="38100" dir="2700000" algn="tl">
                    <a:srgbClr val="000000"/>
                  </a:outerShdw>
                </a:effectLst>
                <a:latin typeface="Tahoma" pitchFamily="34" charset="0"/>
              </a:endParaRPr>
            </a:p>
          </p:txBody>
        </p:sp>
        <p:cxnSp>
          <p:nvCxnSpPr>
            <p:cNvPr id="111640" name="AutoShape 20">
              <a:extLst>
                <a:ext uri="{FF2B5EF4-FFF2-40B4-BE49-F238E27FC236}">
                  <a16:creationId xmlns:a16="http://schemas.microsoft.com/office/drawing/2014/main" id="{D8992AD9-BD26-4E40-9628-CEDDF1E11271}"/>
                </a:ext>
              </a:extLst>
            </p:cNvPr>
            <p:cNvCxnSpPr>
              <a:cxnSpLocks noChangeShapeType="1"/>
              <a:stCxn id="111652" idx="4"/>
              <a:endCxn id="1201175" idx="3"/>
            </p:cNvCxnSpPr>
            <p:nvPr/>
          </p:nvCxnSpPr>
          <p:spPr bwMode="auto">
            <a:xfrm rot="5400000">
              <a:off x="3562" y="2726"/>
              <a:ext cx="1276" cy="912"/>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nvGrpSpPr>
            <p:cNvPr id="111641" name="Group 21">
              <a:extLst>
                <a:ext uri="{FF2B5EF4-FFF2-40B4-BE49-F238E27FC236}">
                  <a16:creationId xmlns:a16="http://schemas.microsoft.com/office/drawing/2014/main" id="{63BDFBEE-5141-43A9-9354-7FDA1C93C808}"/>
                </a:ext>
              </a:extLst>
            </p:cNvPr>
            <p:cNvGrpSpPr>
              <a:grpSpLocks/>
            </p:cNvGrpSpPr>
            <p:nvPr/>
          </p:nvGrpSpPr>
          <p:grpSpPr bwMode="auto">
            <a:xfrm>
              <a:off x="2688" y="3408"/>
              <a:ext cx="1056" cy="816"/>
              <a:chOff x="2544" y="3120"/>
              <a:chExt cx="1056" cy="816"/>
            </a:xfrm>
          </p:grpSpPr>
          <p:sp>
            <p:nvSpPr>
              <p:cNvPr id="111642" name="Oval 22">
                <a:extLst>
                  <a:ext uri="{FF2B5EF4-FFF2-40B4-BE49-F238E27FC236}">
                    <a16:creationId xmlns:a16="http://schemas.microsoft.com/office/drawing/2014/main" id="{8F288C4D-EC81-4D09-BA02-AF266378EBB3}"/>
                  </a:ext>
                </a:extLst>
              </p:cNvPr>
              <p:cNvSpPr>
                <a:spLocks noChangeArrowheads="1"/>
              </p:cNvSpPr>
              <p:nvPr/>
            </p:nvSpPr>
            <p:spPr bwMode="auto">
              <a:xfrm>
                <a:off x="2544" y="3120"/>
                <a:ext cx="1056" cy="81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panose="02020603050405020304" pitchFamily="18" charset="0"/>
                </a:endParaRPr>
              </a:p>
            </p:txBody>
          </p:sp>
          <p:sp>
            <p:nvSpPr>
              <p:cNvPr id="1201175" name="Text Box 23">
                <a:extLst>
                  <a:ext uri="{FF2B5EF4-FFF2-40B4-BE49-F238E27FC236}">
                    <a16:creationId xmlns:a16="http://schemas.microsoft.com/office/drawing/2014/main" id="{C1B77057-FB67-4FC7-8ACD-E770B25DB6BA}"/>
                  </a:ext>
                </a:extLst>
              </p:cNvPr>
              <p:cNvSpPr txBox="1">
                <a:spLocks noChangeArrowheads="1"/>
              </p:cNvSpPr>
              <p:nvPr/>
            </p:nvSpPr>
            <p:spPr bwMode="auto">
              <a:xfrm>
                <a:off x="2592" y="3368"/>
                <a:ext cx="1008" cy="328"/>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2800" dirty="0">
                    <a:solidFill>
                      <a:srgbClr val="FF0000"/>
                    </a:solidFill>
                    <a:latin typeface="Tahoma" pitchFamily="34" charset="0"/>
                  </a:rPr>
                  <a:t>Patterns</a:t>
                </a:r>
                <a:endParaRPr lang="en-US" sz="1600" baseline="-25000" dirty="0">
                  <a:solidFill>
                    <a:srgbClr val="FF0000"/>
                  </a:solidFill>
                  <a:effectLst>
                    <a:outerShdw blurRad="38100" dist="38100" dir="2700000" algn="tl">
                      <a:srgbClr val="000000"/>
                    </a:outerShdw>
                  </a:effectLst>
                  <a:latin typeface="Arial MT Condensed Light" charset="0"/>
                </a:endParaRPr>
              </a:p>
            </p:txBody>
          </p:sp>
        </p:grpSp>
      </p:grpSp>
      <p:grpSp>
        <p:nvGrpSpPr>
          <p:cNvPr id="9" name="Group 24">
            <a:extLst>
              <a:ext uri="{FF2B5EF4-FFF2-40B4-BE49-F238E27FC236}">
                <a16:creationId xmlns:a16="http://schemas.microsoft.com/office/drawing/2014/main" id="{13E564AE-8E2F-446E-B021-6D05175A3D83}"/>
              </a:ext>
            </a:extLst>
          </p:cNvPr>
          <p:cNvGrpSpPr>
            <a:grpSpLocks/>
          </p:cNvGrpSpPr>
          <p:nvPr/>
        </p:nvGrpSpPr>
        <p:grpSpPr bwMode="auto">
          <a:xfrm>
            <a:off x="2286000" y="1981200"/>
            <a:ext cx="2286000" cy="2133600"/>
            <a:chOff x="480" y="1248"/>
            <a:chExt cx="1440" cy="1344"/>
          </a:xfrm>
        </p:grpSpPr>
        <p:sp>
          <p:nvSpPr>
            <p:cNvPr id="1201177" name="Text Box 25">
              <a:extLst>
                <a:ext uri="{FF2B5EF4-FFF2-40B4-BE49-F238E27FC236}">
                  <a16:creationId xmlns:a16="http://schemas.microsoft.com/office/drawing/2014/main" id="{9EB2AA4C-694F-4DFB-ABDF-C27E909B0A80}"/>
                </a:ext>
              </a:extLst>
            </p:cNvPr>
            <p:cNvSpPr txBox="1">
              <a:spLocks noChangeArrowheads="1"/>
            </p:cNvSpPr>
            <p:nvPr/>
          </p:nvSpPr>
          <p:spPr bwMode="auto">
            <a:xfrm>
              <a:off x="480" y="1248"/>
              <a:ext cx="912" cy="233"/>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a:effectLst>
                    <a:outerShdw blurRad="38100" dist="38100" dir="2700000" algn="tl">
                      <a:srgbClr val="000000"/>
                    </a:outerShdw>
                  </a:effectLst>
                  <a:latin typeface="Tahoma" pitchFamily="34" charset="0"/>
                </a:rPr>
                <a:t>to affect the</a:t>
              </a:r>
              <a:endParaRPr lang="en-US" sz="2800">
                <a:effectLst>
                  <a:outerShdw blurRad="38100" dist="38100" dir="2700000" algn="tl">
                    <a:srgbClr val="000000"/>
                  </a:outerShdw>
                </a:effectLst>
                <a:latin typeface="Tahoma" pitchFamily="34" charset="0"/>
              </a:endParaRPr>
            </a:p>
          </p:txBody>
        </p:sp>
        <p:cxnSp>
          <p:nvCxnSpPr>
            <p:cNvPr id="111638" name="AutoShape 26">
              <a:extLst>
                <a:ext uri="{FF2B5EF4-FFF2-40B4-BE49-F238E27FC236}">
                  <a16:creationId xmlns:a16="http://schemas.microsoft.com/office/drawing/2014/main" id="{FC82256C-E08B-4E62-AF94-DE4B437D698B}"/>
                </a:ext>
              </a:extLst>
            </p:cNvPr>
            <p:cNvCxnSpPr>
              <a:cxnSpLocks noChangeShapeType="1"/>
              <a:stCxn id="111647" idx="0"/>
              <a:endCxn id="111654" idx="2"/>
            </p:cNvCxnSpPr>
            <p:nvPr/>
          </p:nvCxnSpPr>
          <p:spPr bwMode="auto">
            <a:xfrm rot="-5400000">
              <a:off x="744" y="1416"/>
              <a:ext cx="1344" cy="1008"/>
            </a:xfrm>
            <a:prstGeom prst="curvedConnector2">
              <a:avLst/>
            </a:prstGeom>
            <a:noFill/>
            <a:ln w="7620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grpSp>
        <p:nvGrpSpPr>
          <p:cNvPr id="10" name="Group 27">
            <a:extLst>
              <a:ext uri="{FF2B5EF4-FFF2-40B4-BE49-F238E27FC236}">
                <a16:creationId xmlns:a16="http://schemas.microsoft.com/office/drawing/2014/main" id="{FA9DD7FC-4303-4428-AAAE-B071E9F78883}"/>
              </a:ext>
            </a:extLst>
          </p:cNvPr>
          <p:cNvGrpSpPr>
            <a:grpSpLocks/>
          </p:cNvGrpSpPr>
          <p:nvPr/>
        </p:nvGrpSpPr>
        <p:grpSpPr bwMode="auto">
          <a:xfrm>
            <a:off x="3563938" y="3124200"/>
            <a:ext cx="1922462" cy="1771650"/>
            <a:chOff x="1285" y="1968"/>
            <a:chExt cx="1211" cy="1116"/>
          </a:xfrm>
        </p:grpSpPr>
        <p:grpSp>
          <p:nvGrpSpPr>
            <p:cNvPr id="111632" name="Group 28">
              <a:extLst>
                <a:ext uri="{FF2B5EF4-FFF2-40B4-BE49-F238E27FC236}">
                  <a16:creationId xmlns:a16="http://schemas.microsoft.com/office/drawing/2014/main" id="{4B9CE327-002F-483E-92CB-6CBB96A6B666}"/>
                </a:ext>
              </a:extLst>
            </p:cNvPr>
            <p:cNvGrpSpPr>
              <a:grpSpLocks/>
            </p:cNvGrpSpPr>
            <p:nvPr/>
          </p:nvGrpSpPr>
          <p:grpSpPr bwMode="auto">
            <a:xfrm>
              <a:off x="1584" y="1968"/>
              <a:ext cx="912" cy="576"/>
              <a:chOff x="2016" y="2160"/>
              <a:chExt cx="912" cy="576"/>
            </a:xfrm>
          </p:grpSpPr>
          <p:sp>
            <p:nvSpPr>
              <p:cNvPr id="111635" name="Oval 29">
                <a:extLst>
                  <a:ext uri="{FF2B5EF4-FFF2-40B4-BE49-F238E27FC236}">
                    <a16:creationId xmlns:a16="http://schemas.microsoft.com/office/drawing/2014/main" id="{E119BC34-8AD6-47DB-B87F-F561C0813EB5}"/>
                  </a:ext>
                </a:extLst>
              </p:cNvPr>
              <p:cNvSpPr>
                <a:spLocks noChangeArrowheads="1"/>
              </p:cNvSpPr>
              <p:nvPr/>
            </p:nvSpPr>
            <p:spPr bwMode="auto">
              <a:xfrm>
                <a:off x="2016" y="2160"/>
                <a:ext cx="864" cy="576"/>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panose="02020603050405020304" pitchFamily="18" charset="0"/>
                </a:endParaRPr>
              </a:p>
            </p:txBody>
          </p:sp>
          <p:sp>
            <p:nvSpPr>
              <p:cNvPr id="1201182" name="Text Box 30">
                <a:extLst>
                  <a:ext uri="{FF2B5EF4-FFF2-40B4-BE49-F238E27FC236}">
                    <a16:creationId xmlns:a16="http://schemas.microsoft.com/office/drawing/2014/main" id="{6D280CAB-AD4B-47C7-8C8E-30487EA167C5}"/>
                  </a:ext>
                </a:extLst>
              </p:cNvPr>
              <p:cNvSpPr txBox="1">
                <a:spLocks noChangeArrowheads="1"/>
              </p:cNvSpPr>
              <p:nvPr/>
            </p:nvSpPr>
            <p:spPr bwMode="auto">
              <a:xfrm>
                <a:off x="2016" y="2208"/>
                <a:ext cx="912" cy="444"/>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2000" dirty="0">
                    <a:solidFill>
                      <a:srgbClr val="FF0000"/>
                    </a:solidFill>
                    <a:latin typeface="Tahoma" pitchFamily="34" charset="0"/>
                  </a:rPr>
                  <a:t>Mental Simulation</a:t>
                </a:r>
                <a:endParaRPr lang="en-US" sz="2800" dirty="0">
                  <a:solidFill>
                    <a:srgbClr val="FF0000"/>
                  </a:solidFill>
                  <a:effectLst>
                    <a:outerShdw blurRad="38100" dist="38100" dir="2700000" algn="tl">
                      <a:srgbClr val="000000"/>
                    </a:outerShdw>
                  </a:effectLst>
                  <a:latin typeface="Tahoma" pitchFamily="34" charset="0"/>
                </a:endParaRPr>
              </a:p>
            </p:txBody>
          </p:sp>
        </p:grpSp>
        <p:sp>
          <p:nvSpPr>
            <p:cNvPr id="1201183" name="Text Box 31">
              <a:extLst>
                <a:ext uri="{FF2B5EF4-FFF2-40B4-BE49-F238E27FC236}">
                  <a16:creationId xmlns:a16="http://schemas.microsoft.com/office/drawing/2014/main" id="{22E6AF27-AA1E-423F-8C09-1CAB87B013BC}"/>
                </a:ext>
              </a:extLst>
            </p:cNvPr>
            <p:cNvSpPr txBox="1">
              <a:spLocks noChangeArrowheads="1"/>
            </p:cNvSpPr>
            <p:nvPr/>
          </p:nvSpPr>
          <p:spPr bwMode="auto">
            <a:xfrm>
              <a:off x="1440" y="2640"/>
              <a:ext cx="912" cy="444"/>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sz="2000">
                  <a:effectLst>
                    <a:outerShdw blurRad="38100" dist="38100" dir="2700000" algn="tl">
                      <a:srgbClr val="000000"/>
                    </a:outerShdw>
                  </a:effectLst>
                  <a:latin typeface="Tahoma" pitchFamily="34" charset="0"/>
                </a:rPr>
                <a:t>which you assess by</a:t>
              </a:r>
              <a:endParaRPr lang="en-US" sz="2800">
                <a:effectLst>
                  <a:outerShdw blurRad="38100" dist="38100" dir="2700000" algn="tl">
                    <a:srgbClr val="000000"/>
                  </a:outerShdw>
                </a:effectLst>
                <a:latin typeface="Tahoma" pitchFamily="34" charset="0"/>
              </a:endParaRPr>
            </a:p>
          </p:txBody>
        </p:sp>
        <p:cxnSp>
          <p:nvCxnSpPr>
            <p:cNvPr id="111634" name="AutoShape 32">
              <a:extLst>
                <a:ext uri="{FF2B5EF4-FFF2-40B4-BE49-F238E27FC236}">
                  <a16:creationId xmlns:a16="http://schemas.microsoft.com/office/drawing/2014/main" id="{80B9F645-2A08-48C2-88CA-4ACE171D386C}"/>
                </a:ext>
              </a:extLst>
            </p:cNvPr>
            <p:cNvCxnSpPr>
              <a:cxnSpLocks noChangeShapeType="1"/>
              <a:stCxn id="111647" idx="7"/>
              <a:endCxn id="1201182" idx="1"/>
            </p:cNvCxnSpPr>
            <p:nvPr/>
          </p:nvCxnSpPr>
          <p:spPr bwMode="auto">
            <a:xfrm rot="-5400000">
              <a:off x="1198" y="2325"/>
              <a:ext cx="473" cy="299"/>
            </a:xfrm>
            <a:prstGeom prst="curvedConnector2">
              <a:avLst/>
            </a:prstGeom>
            <a:noFill/>
            <a:ln w="5715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grpSp>
        <p:nvGrpSpPr>
          <p:cNvPr id="12" name="Group 33">
            <a:extLst>
              <a:ext uri="{FF2B5EF4-FFF2-40B4-BE49-F238E27FC236}">
                <a16:creationId xmlns:a16="http://schemas.microsoft.com/office/drawing/2014/main" id="{61C278B4-4389-42E1-89C5-12BC9B599C3A}"/>
              </a:ext>
            </a:extLst>
          </p:cNvPr>
          <p:cNvGrpSpPr>
            <a:grpSpLocks/>
          </p:cNvGrpSpPr>
          <p:nvPr/>
        </p:nvGrpSpPr>
        <p:grpSpPr bwMode="auto">
          <a:xfrm>
            <a:off x="3563938" y="3505200"/>
            <a:ext cx="3903662" cy="1716088"/>
            <a:chOff x="1285" y="2208"/>
            <a:chExt cx="2459" cy="1081"/>
          </a:xfrm>
        </p:grpSpPr>
        <p:grpSp>
          <p:nvGrpSpPr>
            <p:cNvPr id="111626" name="Group 34">
              <a:extLst>
                <a:ext uri="{FF2B5EF4-FFF2-40B4-BE49-F238E27FC236}">
                  <a16:creationId xmlns:a16="http://schemas.microsoft.com/office/drawing/2014/main" id="{01571667-86C2-45FD-A52C-397F2F3B5CB7}"/>
                </a:ext>
              </a:extLst>
            </p:cNvPr>
            <p:cNvGrpSpPr>
              <a:grpSpLocks/>
            </p:cNvGrpSpPr>
            <p:nvPr/>
          </p:nvGrpSpPr>
          <p:grpSpPr bwMode="auto">
            <a:xfrm>
              <a:off x="2496" y="2592"/>
              <a:ext cx="720" cy="528"/>
              <a:chOff x="2640" y="2352"/>
              <a:chExt cx="720" cy="528"/>
            </a:xfrm>
          </p:grpSpPr>
          <p:sp>
            <p:nvSpPr>
              <p:cNvPr id="111630" name="Oval 35">
                <a:extLst>
                  <a:ext uri="{FF2B5EF4-FFF2-40B4-BE49-F238E27FC236}">
                    <a16:creationId xmlns:a16="http://schemas.microsoft.com/office/drawing/2014/main" id="{4A5E644E-5DA0-40C7-B292-870C1D5A98D2}"/>
                  </a:ext>
                </a:extLst>
              </p:cNvPr>
              <p:cNvSpPr>
                <a:spLocks noChangeArrowheads="1"/>
              </p:cNvSpPr>
              <p:nvPr/>
            </p:nvSpPr>
            <p:spPr bwMode="auto">
              <a:xfrm>
                <a:off x="2640" y="2352"/>
                <a:ext cx="720" cy="528"/>
              </a:xfrm>
              <a:prstGeom prst="ellipse">
                <a:avLst/>
              </a:prstGeom>
              <a:solidFill>
                <a:srgbClr val="00FFFF"/>
              </a:solidFill>
              <a:ln w="12700" cap="sq">
                <a:solidFill>
                  <a:schemeClr val="tx1"/>
                </a:solidFill>
                <a:round/>
                <a:headEnd type="none" w="sm" len="sm"/>
                <a:tailEnd type="none" w="sm" len="sm"/>
              </a:ln>
              <a:effectLst>
                <a:outerShdw dist="35921" dir="2700000" algn="ctr" rotWithShape="0">
                  <a:schemeClr val="bg2"/>
                </a:outerShdw>
              </a:effectLst>
            </p:spPr>
            <p:txBody>
              <a:bodyPr wrap="none" anchor="ctr"/>
              <a:lstStyle>
                <a:lvl1pPr>
                  <a:spcBef>
                    <a:spcPct val="20000"/>
                  </a:spcBef>
                  <a:buClr>
                    <a:schemeClr val="accent2"/>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hlink"/>
                  </a:buClr>
                  <a:buSzPct val="85000"/>
                  <a:buFont typeface="Wingdings" panose="05000000000000000000" pitchFamily="2" charset="2"/>
                  <a:buChar char="Ø"/>
                  <a:defRPr sz="2800">
                    <a:solidFill>
                      <a:schemeClr val="tx1"/>
                    </a:solidFill>
                    <a:latin typeface="Arial" panose="020B0604020202020204" pitchFamily="34" charset="0"/>
                  </a:defRPr>
                </a:lvl2pPr>
                <a:lvl3pPr marL="1143000" indent="-228600">
                  <a:spcBef>
                    <a:spcPct val="20000"/>
                  </a:spcBef>
                  <a:buClr>
                    <a:schemeClr val="folHlink"/>
                  </a:buClr>
                  <a:buSzPct val="110000"/>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1"/>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400">
                  <a:latin typeface="Times" panose="02020603050405020304" pitchFamily="18" charset="0"/>
                </a:endParaRPr>
              </a:p>
            </p:txBody>
          </p:sp>
          <p:sp>
            <p:nvSpPr>
              <p:cNvPr id="1201188" name="Text Box 36">
                <a:extLst>
                  <a:ext uri="{FF2B5EF4-FFF2-40B4-BE49-F238E27FC236}">
                    <a16:creationId xmlns:a16="http://schemas.microsoft.com/office/drawing/2014/main" id="{D691A60C-7B0E-4038-9012-E95E80F006FA}"/>
                  </a:ext>
                </a:extLst>
              </p:cNvPr>
              <p:cNvSpPr txBox="1">
                <a:spLocks noChangeArrowheads="1"/>
              </p:cNvSpPr>
              <p:nvPr/>
            </p:nvSpPr>
            <p:spPr bwMode="auto">
              <a:xfrm>
                <a:off x="2640" y="2400"/>
                <a:ext cx="720" cy="444"/>
              </a:xfrm>
              <a:prstGeom prst="rect">
                <a:avLst/>
              </a:prstGeom>
              <a:noFill/>
              <a:ln w="12700" cap="sq">
                <a:noFill/>
                <a:miter lim="800000"/>
                <a:headEnd type="none" w="sm" len="sm"/>
                <a:tailEnd type="none" w="sm" len="sm"/>
              </a:ln>
              <a:effectLst/>
            </p:spPr>
            <p:txBody>
              <a:bodyPr>
                <a:spAutoFit/>
              </a:bodyPr>
              <a:lstStyle/>
              <a:p>
                <a:pPr algn="ctr">
                  <a:spcBef>
                    <a:spcPct val="50000"/>
                  </a:spcBef>
                  <a:defRPr/>
                </a:pPr>
                <a:r>
                  <a:rPr lang="en-US" sz="2000" dirty="0">
                    <a:solidFill>
                      <a:srgbClr val="FF0000"/>
                    </a:solidFill>
                    <a:latin typeface="Tahoma" pitchFamily="34" charset="0"/>
                  </a:rPr>
                  <a:t>Mental Models</a:t>
                </a:r>
                <a:endParaRPr lang="en-US" sz="2800" dirty="0">
                  <a:solidFill>
                    <a:srgbClr val="FF0000"/>
                  </a:solidFill>
                  <a:effectLst>
                    <a:outerShdw blurRad="38100" dist="38100" dir="2700000" algn="tl">
                      <a:srgbClr val="000000"/>
                    </a:outerShdw>
                  </a:effectLst>
                  <a:latin typeface="Tahoma" pitchFamily="34" charset="0"/>
                </a:endParaRPr>
              </a:p>
            </p:txBody>
          </p:sp>
        </p:grpSp>
        <p:sp>
          <p:nvSpPr>
            <p:cNvPr id="1201189" name="Text Box 37">
              <a:extLst>
                <a:ext uri="{FF2B5EF4-FFF2-40B4-BE49-F238E27FC236}">
                  <a16:creationId xmlns:a16="http://schemas.microsoft.com/office/drawing/2014/main" id="{13FC10FF-4EB1-4752-AF87-8C08CB66A7C4}"/>
                </a:ext>
              </a:extLst>
            </p:cNvPr>
            <p:cNvSpPr txBox="1">
              <a:spLocks noChangeArrowheads="1"/>
            </p:cNvSpPr>
            <p:nvPr/>
          </p:nvSpPr>
          <p:spPr bwMode="auto">
            <a:xfrm>
              <a:off x="2832" y="2208"/>
              <a:ext cx="912" cy="251"/>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US" sz="2000">
                  <a:effectLst>
                    <a:outerShdw blurRad="38100" dist="38100" dir="2700000" algn="tl">
                      <a:srgbClr val="000000"/>
                    </a:outerShdw>
                  </a:effectLst>
                  <a:latin typeface="Tahoma" pitchFamily="34" charset="0"/>
                </a:rPr>
                <a:t>using your</a:t>
              </a:r>
              <a:endParaRPr lang="en-US" sz="2800">
                <a:effectLst>
                  <a:outerShdw blurRad="38100" dist="38100" dir="2700000" algn="tl">
                    <a:srgbClr val="000000"/>
                  </a:outerShdw>
                </a:effectLst>
                <a:latin typeface="Tahoma" pitchFamily="34" charset="0"/>
              </a:endParaRPr>
            </a:p>
          </p:txBody>
        </p:sp>
        <p:cxnSp>
          <p:nvCxnSpPr>
            <p:cNvPr id="111628" name="AutoShape 38">
              <a:extLst>
                <a:ext uri="{FF2B5EF4-FFF2-40B4-BE49-F238E27FC236}">
                  <a16:creationId xmlns:a16="http://schemas.microsoft.com/office/drawing/2014/main" id="{2C4337B1-AFC6-4478-B7EE-935D5CE86CA7}"/>
                </a:ext>
              </a:extLst>
            </p:cNvPr>
            <p:cNvCxnSpPr>
              <a:cxnSpLocks noChangeShapeType="1"/>
              <a:stCxn id="111630" idx="4"/>
              <a:endCxn id="111647" idx="5"/>
            </p:cNvCxnSpPr>
            <p:nvPr/>
          </p:nvCxnSpPr>
          <p:spPr bwMode="auto">
            <a:xfrm rot="5400000">
              <a:off x="1986" y="2419"/>
              <a:ext cx="169" cy="1571"/>
            </a:xfrm>
            <a:prstGeom prst="curvedConnector3">
              <a:avLst>
                <a:gd name="adj1" fmla="val 255620"/>
              </a:avLst>
            </a:prstGeom>
            <a:noFill/>
            <a:ln w="5715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cxnSp>
          <p:nvCxnSpPr>
            <p:cNvPr id="111629" name="AutoShape 39">
              <a:extLst>
                <a:ext uri="{FF2B5EF4-FFF2-40B4-BE49-F238E27FC236}">
                  <a16:creationId xmlns:a16="http://schemas.microsoft.com/office/drawing/2014/main" id="{78A01CA5-40D8-4A28-AAC4-BC3CC30349A6}"/>
                </a:ext>
              </a:extLst>
            </p:cNvPr>
            <p:cNvCxnSpPr>
              <a:cxnSpLocks noChangeShapeType="1"/>
              <a:stCxn id="1201182" idx="3"/>
              <a:endCxn id="111630" idx="0"/>
            </p:cNvCxnSpPr>
            <p:nvPr/>
          </p:nvCxnSpPr>
          <p:spPr bwMode="auto">
            <a:xfrm>
              <a:off x="2496" y="2238"/>
              <a:ext cx="360" cy="354"/>
            </a:xfrm>
            <a:prstGeom prst="curvedConnector2">
              <a:avLst/>
            </a:prstGeom>
            <a:noFill/>
            <a:ln w="57150" cap="sq">
              <a:solidFill>
                <a:schemeClr val="tx1"/>
              </a:solidFill>
              <a:round/>
              <a:headEnd type="none" w="sm" len="sm"/>
              <a:tailEnd type="triangle" w="sm" len="sm"/>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84720936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downLeft)">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9"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C4CE6-8986-46A4-A314-7BE55BB04668}"/>
              </a:ext>
            </a:extLst>
          </p:cNvPr>
          <p:cNvSpPr>
            <a:spLocks noGrp="1"/>
          </p:cNvSpPr>
          <p:nvPr>
            <p:ph type="title"/>
          </p:nvPr>
        </p:nvSpPr>
        <p:spPr>
          <a:xfrm>
            <a:off x="838200" y="631825"/>
            <a:ext cx="10515600" cy="1325563"/>
          </a:xfrm>
        </p:spPr>
        <p:txBody>
          <a:bodyPr>
            <a:normAutofit/>
          </a:bodyPr>
          <a:lstStyle/>
          <a:p>
            <a:pPr>
              <a:lnSpc>
                <a:spcPct val="90000"/>
              </a:lnSpc>
            </a:pPr>
            <a:r>
              <a:rPr lang="en-US" dirty="0"/>
              <a:t>System 1 and System 2  Daniel Kahneman</a:t>
            </a:r>
            <a:endParaRPr lang="en-US"/>
          </a:p>
        </p:txBody>
      </p:sp>
      <p:sp>
        <p:nvSpPr>
          <p:cNvPr id="3" name="Content Placeholder 2">
            <a:extLst>
              <a:ext uri="{FF2B5EF4-FFF2-40B4-BE49-F238E27FC236}">
                <a16:creationId xmlns:a16="http://schemas.microsoft.com/office/drawing/2014/main" id="{A26A9EF0-2A79-41DF-A7AC-39A8E232FABE}"/>
              </a:ext>
            </a:extLst>
          </p:cNvPr>
          <p:cNvSpPr>
            <a:spLocks noGrp="1"/>
          </p:cNvSpPr>
          <p:nvPr>
            <p:ph idx="1"/>
          </p:nvPr>
        </p:nvSpPr>
        <p:spPr>
          <a:xfrm>
            <a:off x="838200" y="2057400"/>
            <a:ext cx="10515600" cy="3871762"/>
          </a:xfrm>
        </p:spPr>
        <p:txBody>
          <a:bodyPr>
            <a:normAutofit/>
          </a:bodyPr>
          <a:lstStyle/>
          <a:p>
            <a:pPr marL="45720" indent="0">
              <a:lnSpc>
                <a:spcPct val="90000"/>
              </a:lnSpc>
              <a:buNone/>
            </a:pPr>
            <a:r>
              <a:rPr lang="en-US" sz="2400">
                <a:effectLst/>
                <a:highlight>
                  <a:srgbClr val="FFFF00"/>
                </a:highlight>
              </a:rPr>
              <a:t>The Fire Incident / System 1 Recognition Primed </a:t>
            </a:r>
          </a:p>
          <a:p>
            <a:pPr marL="45720" indent="0">
              <a:lnSpc>
                <a:spcPct val="90000"/>
              </a:lnSpc>
              <a:buNone/>
            </a:pPr>
            <a:r>
              <a:rPr lang="en-US" sz="2400" dirty="0"/>
              <a:t>Context, incomplete information, conflicting goals, limited time, limited resources, high stakes </a:t>
            </a:r>
            <a:endParaRPr lang="en-US" sz="2400"/>
          </a:p>
          <a:p>
            <a:pPr marL="45720" indent="0">
              <a:lnSpc>
                <a:spcPct val="90000"/>
              </a:lnSpc>
              <a:buNone/>
            </a:pPr>
            <a:r>
              <a:rPr lang="en-US" sz="2400" dirty="0"/>
              <a:t>Decision making, pattern matching, intuition, emotional, automatic, fast, often unconscious  </a:t>
            </a:r>
            <a:endParaRPr lang="en-US" sz="2400"/>
          </a:p>
          <a:p>
            <a:pPr marL="45720" indent="0">
              <a:lnSpc>
                <a:spcPct val="90000"/>
              </a:lnSpc>
              <a:buNone/>
            </a:pPr>
            <a:r>
              <a:rPr lang="en-US" sz="2400">
                <a:effectLst/>
                <a:highlight>
                  <a:srgbClr val="FFFF00"/>
                </a:highlight>
              </a:rPr>
              <a:t>The Mosquito Nets / System 2</a:t>
            </a:r>
          </a:p>
          <a:p>
            <a:pPr marL="45720" indent="0">
              <a:lnSpc>
                <a:spcPct val="90000"/>
              </a:lnSpc>
              <a:buNone/>
            </a:pPr>
            <a:r>
              <a:rPr lang="en-US" sz="2400" dirty="0"/>
              <a:t>Context, vast amounts of data, clear and distinct goal, plenty of time, extensive resources, high stakes</a:t>
            </a:r>
            <a:endParaRPr lang="en-US" sz="2400"/>
          </a:p>
          <a:p>
            <a:pPr marL="45720" indent="0">
              <a:lnSpc>
                <a:spcPct val="90000"/>
              </a:lnSpc>
              <a:buNone/>
            </a:pPr>
            <a:r>
              <a:rPr lang="en-US" sz="2400" dirty="0"/>
              <a:t>Decision making, slow, laborious, effortful, deliberate, rational, controlled, conscious </a:t>
            </a:r>
            <a:endParaRPr lang="en-US" sz="2400"/>
          </a:p>
          <a:p>
            <a:pPr marL="45720" indent="0">
              <a:lnSpc>
                <a:spcPct val="90000"/>
              </a:lnSpc>
              <a:buNone/>
            </a:pPr>
            <a:endParaRPr lang="en-US" sz="2400"/>
          </a:p>
        </p:txBody>
      </p:sp>
    </p:spTree>
    <p:extLst>
      <p:ext uri="{BB962C8B-B14F-4D97-AF65-F5344CB8AC3E}">
        <p14:creationId xmlns:p14="http://schemas.microsoft.com/office/powerpoint/2010/main" val="615518198"/>
      </p:ext>
    </p:extLst>
  </p:cSld>
  <p:clrMapOvr>
    <a:masterClrMapping/>
  </p:clrMapOvr>
  <p:transition spd="med">
    <p:cover dir="rd"/>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A5D11-F46C-4271-9EB8-476246E851FF}"/>
              </a:ext>
            </a:extLst>
          </p:cNvPr>
          <p:cNvSpPr>
            <a:spLocks noGrp="1"/>
          </p:cNvSpPr>
          <p:nvPr>
            <p:ph type="title"/>
          </p:nvPr>
        </p:nvSpPr>
        <p:spPr>
          <a:xfrm>
            <a:off x="838200" y="631825"/>
            <a:ext cx="10515600" cy="1325563"/>
          </a:xfrm>
        </p:spPr>
        <p:txBody>
          <a:bodyPr>
            <a:normAutofit/>
          </a:bodyPr>
          <a:lstStyle/>
          <a:p>
            <a:pPr>
              <a:lnSpc>
                <a:spcPct val="90000"/>
              </a:lnSpc>
            </a:pPr>
            <a:r>
              <a:rPr lang="en-US"/>
              <a:t>IC’s Responsibilities vs Capabilities from report </a:t>
            </a:r>
          </a:p>
        </p:txBody>
      </p:sp>
      <p:sp>
        <p:nvSpPr>
          <p:cNvPr id="3" name="Content Placeholder 2">
            <a:extLst>
              <a:ext uri="{FF2B5EF4-FFF2-40B4-BE49-F238E27FC236}">
                <a16:creationId xmlns:a16="http://schemas.microsoft.com/office/drawing/2014/main" id="{4FCFEFC9-7C29-425C-B210-DBBAF81D2172}"/>
              </a:ext>
            </a:extLst>
          </p:cNvPr>
          <p:cNvSpPr>
            <a:spLocks noGrp="1"/>
          </p:cNvSpPr>
          <p:nvPr>
            <p:ph idx="1"/>
          </p:nvPr>
        </p:nvSpPr>
        <p:spPr>
          <a:xfrm>
            <a:off x="838200" y="2057400"/>
            <a:ext cx="10515600" cy="3871762"/>
          </a:xfrm>
        </p:spPr>
        <p:txBody>
          <a:bodyPr>
            <a:normAutofit/>
          </a:bodyPr>
          <a:lstStyle/>
          <a:p>
            <a:r>
              <a:rPr lang="en-US" sz="2400"/>
              <a:t>At the fire incident, initial information stated there was a possibility of an elderly couple inside the home. </a:t>
            </a:r>
          </a:p>
          <a:p>
            <a:r>
              <a:rPr lang="en-US" sz="2400" b="1" u="sng"/>
              <a:t>Life safety became the focus of the fire department efforts</a:t>
            </a:r>
            <a:r>
              <a:rPr lang="en-US" sz="2400"/>
              <a:t>,</a:t>
            </a:r>
          </a:p>
          <a:p>
            <a:pPr lvl="1"/>
            <a:r>
              <a:rPr lang="en-US" sz="2400"/>
              <a:t>the initial scene size-up was not completed (no view of conditions on Side Charlie or Side Delta), the 2nd floor access (exterior stairs) to the bedrooms was not assessed, and the rear entrance was not assessed. </a:t>
            </a:r>
          </a:p>
        </p:txBody>
      </p:sp>
    </p:spTree>
    <p:extLst>
      <p:ext uri="{BB962C8B-B14F-4D97-AF65-F5344CB8AC3E}">
        <p14:creationId xmlns:p14="http://schemas.microsoft.com/office/powerpoint/2010/main" val="3439400885"/>
      </p:ext>
    </p:extLst>
  </p:cSld>
  <p:clrMapOvr>
    <a:masterClrMapping/>
  </p:clrMapOvr>
  <p:transition spd="med">
    <p:cover dir="rd"/>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0E7565-2063-4BD8-8208-93921246B7B0}"/>
              </a:ext>
            </a:extLst>
          </p:cNvPr>
          <p:cNvSpPr>
            <a:spLocks noGrp="1"/>
          </p:cNvSpPr>
          <p:nvPr>
            <p:ph type="title"/>
          </p:nvPr>
        </p:nvSpPr>
        <p:spPr>
          <a:xfrm>
            <a:off x="838200" y="631825"/>
            <a:ext cx="10515600" cy="1325563"/>
          </a:xfrm>
        </p:spPr>
        <p:txBody>
          <a:bodyPr>
            <a:normAutofit/>
          </a:bodyPr>
          <a:lstStyle/>
          <a:p>
            <a:pPr>
              <a:lnSpc>
                <a:spcPct val="90000"/>
              </a:lnSpc>
            </a:pPr>
            <a:r>
              <a:rPr lang="en-US"/>
              <a:t>IC’s Responsibilities vs Capabilities from report </a:t>
            </a:r>
          </a:p>
        </p:txBody>
      </p:sp>
      <p:sp>
        <p:nvSpPr>
          <p:cNvPr id="3" name="Content Placeholder 2">
            <a:extLst>
              <a:ext uri="{FF2B5EF4-FFF2-40B4-BE49-F238E27FC236}">
                <a16:creationId xmlns:a16="http://schemas.microsoft.com/office/drawing/2014/main" id="{90C8AA6E-99D9-43DC-A33A-3B6D8D07459F}"/>
              </a:ext>
            </a:extLst>
          </p:cNvPr>
          <p:cNvSpPr>
            <a:spLocks noGrp="1"/>
          </p:cNvSpPr>
          <p:nvPr>
            <p:ph idx="1"/>
          </p:nvPr>
        </p:nvSpPr>
        <p:spPr>
          <a:xfrm>
            <a:off x="838200" y="2057400"/>
            <a:ext cx="10515600" cy="3871762"/>
          </a:xfrm>
        </p:spPr>
        <p:txBody>
          <a:bodyPr>
            <a:normAutofit/>
          </a:bodyPr>
          <a:lstStyle/>
          <a:p>
            <a:pPr marL="388620">
              <a:lnSpc>
                <a:spcPct val="90000"/>
              </a:lnSpc>
            </a:pPr>
            <a:r>
              <a:rPr lang="en-US" sz="1900"/>
              <a:t>At any incident</a:t>
            </a:r>
            <a:r>
              <a:rPr lang="en-US" sz="1900" b="1" u="sng">
                <a:effectLst>
                  <a:outerShdw blurRad="38100" dist="38100" dir="2700000" algn="tl">
                    <a:srgbClr val="000000">
                      <a:alpha val="43137"/>
                    </a:srgbClr>
                  </a:outerShdw>
                </a:effectLst>
              </a:rPr>
              <a:t>, </a:t>
            </a:r>
            <a:r>
              <a:rPr lang="en-US" sz="1900" b="1" u="sng"/>
              <a:t>life safety is always the 1st priority</a:t>
            </a:r>
            <a:r>
              <a:rPr lang="en-US" sz="1900"/>
              <a:t>, followed by incident stabilization (2nd priority) and then property conservation (3rd priority). A sound risk management plan ensures that the risks are evaluated and matched with the actions and conditions</a:t>
            </a:r>
          </a:p>
          <a:p>
            <a:pPr marL="388620">
              <a:lnSpc>
                <a:spcPct val="90000"/>
              </a:lnSpc>
            </a:pPr>
            <a:endParaRPr lang="en-US" sz="1900"/>
          </a:p>
          <a:p>
            <a:pPr marL="388620">
              <a:lnSpc>
                <a:spcPct val="90000"/>
              </a:lnSpc>
            </a:pPr>
            <a:r>
              <a:rPr lang="en-US" sz="1900"/>
              <a:t>The following risk management principles should be used by the incident commander:</a:t>
            </a:r>
          </a:p>
          <a:p>
            <a:pPr marL="788670" lvl="1">
              <a:lnSpc>
                <a:spcPct val="90000"/>
              </a:lnSpc>
            </a:pPr>
            <a:r>
              <a:rPr lang="en-US" sz="1900"/>
              <a:t>Activities that present a significant risk to the safety of fire fighters shall be limited to situations that have the potential to save endangered lives.</a:t>
            </a:r>
          </a:p>
          <a:p>
            <a:pPr marL="788670" lvl="1">
              <a:lnSpc>
                <a:spcPct val="90000"/>
              </a:lnSpc>
            </a:pPr>
            <a:r>
              <a:rPr lang="en-US" sz="1900"/>
              <a:t>Activities that are routinely employed to protect property shall be recognized as inherent risks to the safety of fire fighters, and the actions shall be taken to reduce or avoid these risks</a:t>
            </a:r>
          </a:p>
          <a:p>
            <a:pPr marL="788670" lvl="1">
              <a:lnSpc>
                <a:spcPct val="90000"/>
              </a:lnSpc>
            </a:pPr>
            <a:r>
              <a:rPr lang="en-US" sz="1900"/>
              <a:t>No risk to the safety of fire fighters shall be acceptable where there is no possibility to save lives or property [Brunacini 2002].</a:t>
            </a:r>
          </a:p>
        </p:txBody>
      </p:sp>
    </p:spTree>
    <p:extLst>
      <p:ext uri="{BB962C8B-B14F-4D97-AF65-F5344CB8AC3E}">
        <p14:creationId xmlns:p14="http://schemas.microsoft.com/office/powerpoint/2010/main" val="1521372281"/>
      </p:ext>
    </p:extLst>
  </p:cSld>
  <p:clrMapOvr>
    <a:masterClrMapping/>
  </p:clrMapOvr>
  <p:transition spd="med">
    <p:cover dir="rd"/>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3D3E48-5649-4E27-93BD-A7B2C9B5FFB4}"/>
              </a:ext>
            </a:extLst>
          </p:cNvPr>
          <p:cNvSpPr>
            <a:spLocks noGrp="1"/>
          </p:cNvSpPr>
          <p:nvPr>
            <p:ph type="title"/>
          </p:nvPr>
        </p:nvSpPr>
        <p:spPr>
          <a:xfrm>
            <a:off x="838200" y="631825"/>
            <a:ext cx="10515600" cy="1325563"/>
          </a:xfrm>
        </p:spPr>
        <p:txBody>
          <a:bodyPr>
            <a:normAutofit/>
          </a:bodyPr>
          <a:lstStyle/>
          <a:p>
            <a:pPr>
              <a:lnSpc>
                <a:spcPct val="90000"/>
              </a:lnSpc>
            </a:pPr>
            <a:r>
              <a:rPr lang="en-US" dirty="0"/>
              <a:t> </a:t>
            </a:r>
            <a:r>
              <a:rPr lang="en-US"/>
              <a:t>IC’s Responsibilities vs Capabilities from report </a:t>
            </a:r>
          </a:p>
        </p:txBody>
      </p:sp>
      <p:sp>
        <p:nvSpPr>
          <p:cNvPr id="3" name="Content Placeholder 2">
            <a:extLst>
              <a:ext uri="{FF2B5EF4-FFF2-40B4-BE49-F238E27FC236}">
                <a16:creationId xmlns:a16="http://schemas.microsoft.com/office/drawing/2014/main" id="{766A180A-39BE-4CDF-9BA8-0F544EC6E02A}"/>
              </a:ext>
            </a:extLst>
          </p:cNvPr>
          <p:cNvSpPr>
            <a:spLocks noGrp="1"/>
          </p:cNvSpPr>
          <p:nvPr>
            <p:ph idx="1"/>
          </p:nvPr>
        </p:nvSpPr>
        <p:spPr>
          <a:xfrm>
            <a:off x="838200" y="2057400"/>
            <a:ext cx="10515600" cy="3871762"/>
          </a:xfrm>
        </p:spPr>
        <p:txBody>
          <a:bodyPr>
            <a:normAutofit/>
          </a:bodyPr>
          <a:lstStyle/>
          <a:p>
            <a:pPr marL="388620">
              <a:lnSpc>
                <a:spcPct val="90000"/>
              </a:lnSpc>
            </a:pPr>
            <a:r>
              <a:rPr lang="en-US" sz="2000"/>
              <a:t>Procedures developed for fireground operations should be flexible enough to allow the change due to:</a:t>
            </a:r>
          </a:p>
          <a:p>
            <a:pPr marL="788670" lvl="1">
              <a:lnSpc>
                <a:spcPct val="90000"/>
              </a:lnSpc>
            </a:pPr>
            <a:r>
              <a:rPr lang="en-US" sz="2000" b="1" u="sng"/>
              <a:t>Life hazard (must be given first priority</a:t>
            </a:r>
          </a:p>
          <a:p>
            <a:pPr marL="788670" lvl="1">
              <a:lnSpc>
                <a:spcPct val="90000"/>
              </a:lnSpc>
            </a:pPr>
            <a:r>
              <a:rPr lang="en-US" sz="2000"/>
              <a:t>Problems with water supply and water application</a:t>
            </a:r>
          </a:p>
          <a:p>
            <a:pPr marL="788670" lvl="1">
              <a:lnSpc>
                <a:spcPct val="90000"/>
              </a:lnSpc>
            </a:pPr>
            <a:r>
              <a:rPr lang="en-US" sz="2000"/>
              <a:t>Volume and extent of fire, requiring large caliber streams</a:t>
            </a:r>
          </a:p>
          <a:p>
            <a:pPr marL="788670" lvl="1">
              <a:lnSpc>
                <a:spcPct val="90000"/>
              </a:lnSpc>
            </a:pPr>
            <a:r>
              <a:rPr lang="en-US" sz="2000"/>
              <a:t>Location of the fire, inaccessible for hoseline operations</a:t>
            </a:r>
          </a:p>
          <a:p>
            <a:pPr marL="788670" lvl="1">
              <a:lnSpc>
                <a:spcPct val="90000"/>
              </a:lnSpc>
            </a:pPr>
            <a:r>
              <a:rPr lang="en-US" sz="2000"/>
              <a:t>Materials involved in the fire and explosion potential compounding the problem</a:t>
            </a:r>
          </a:p>
          <a:p>
            <a:pPr marL="788670" lvl="1">
              <a:lnSpc>
                <a:spcPct val="90000"/>
              </a:lnSpc>
            </a:pPr>
            <a:r>
              <a:rPr lang="en-US" sz="2000"/>
              <a:t>Exposure problems where further fire spread would be a major concern</a:t>
            </a:r>
          </a:p>
          <a:p>
            <a:pPr marL="788670" lvl="1">
              <a:lnSpc>
                <a:spcPct val="90000"/>
              </a:lnSpc>
            </a:pPr>
            <a:r>
              <a:rPr lang="en-US" sz="2000"/>
              <a:t>Stability of the structure, which would be dependent on the condition of the structural components of the building and the intensity and duration of the fire [Brunacini 2002].</a:t>
            </a:r>
          </a:p>
        </p:txBody>
      </p:sp>
    </p:spTree>
    <p:extLst>
      <p:ext uri="{BB962C8B-B14F-4D97-AF65-F5344CB8AC3E}">
        <p14:creationId xmlns:p14="http://schemas.microsoft.com/office/powerpoint/2010/main" val="60993636"/>
      </p:ext>
    </p:extLst>
  </p:cSld>
  <p:clrMapOvr>
    <a:masterClrMapping/>
  </p:clrMapOvr>
  <p:transition spd="med">
    <p:cover dir="rd"/>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9CA58-AE89-4F96-91FA-ADE0A97BE059}"/>
              </a:ext>
            </a:extLst>
          </p:cNvPr>
          <p:cNvSpPr>
            <a:spLocks noGrp="1"/>
          </p:cNvSpPr>
          <p:nvPr>
            <p:ph type="title"/>
          </p:nvPr>
        </p:nvSpPr>
        <p:spPr>
          <a:xfrm>
            <a:off x="838200" y="631825"/>
            <a:ext cx="10515600" cy="1325563"/>
          </a:xfrm>
        </p:spPr>
        <p:txBody>
          <a:bodyPr>
            <a:normAutofit/>
          </a:bodyPr>
          <a:lstStyle/>
          <a:p>
            <a:pPr>
              <a:lnSpc>
                <a:spcPct val="90000"/>
              </a:lnSpc>
            </a:pPr>
            <a:r>
              <a:rPr lang="en-US"/>
              <a:t>IC’s Responsibilities vs Capabilities from report </a:t>
            </a:r>
          </a:p>
        </p:txBody>
      </p:sp>
      <p:sp>
        <p:nvSpPr>
          <p:cNvPr id="3" name="Content Placeholder 2">
            <a:extLst>
              <a:ext uri="{FF2B5EF4-FFF2-40B4-BE49-F238E27FC236}">
                <a16:creationId xmlns:a16="http://schemas.microsoft.com/office/drawing/2014/main" id="{3AB5AEF0-44B3-4915-8FEC-042B67602426}"/>
              </a:ext>
            </a:extLst>
          </p:cNvPr>
          <p:cNvSpPr>
            <a:spLocks noGrp="1"/>
          </p:cNvSpPr>
          <p:nvPr>
            <p:ph idx="1"/>
          </p:nvPr>
        </p:nvSpPr>
        <p:spPr>
          <a:xfrm>
            <a:off x="838200" y="2057400"/>
            <a:ext cx="10515600" cy="3871762"/>
          </a:xfrm>
        </p:spPr>
        <p:txBody>
          <a:bodyPr>
            <a:normAutofit/>
          </a:bodyPr>
          <a:lstStyle/>
          <a:p>
            <a:pPr>
              <a:lnSpc>
                <a:spcPct val="90000"/>
              </a:lnSpc>
            </a:pPr>
            <a:r>
              <a:rPr lang="en-US" sz="1700"/>
              <a:t>The initial incident commander, most often, is a company officer</a:t>
            </a:r>
          </a:p>
          <a:p>
            <a:pPr lvl="1">
              <a:lnSpc>
                <a:spcPct val="90000"/>
              </a:lnSpc>
            </a:pPr>
            <a:r>
              <a:rPr lang="en-US" sz="1700"/>
              <a:t>assumes command and makes a decision regarding the strategy and IAP</a:t>
            </a:r>
          </a:p>
          <a:p>
            <a:pPr>
              <a:lnSpc>
                <a:spcPct val="90000"/>
              </a:lnSpc>
            </a:pPr>
            <a:r>
              <a:rPr lang="en-US" sz="1700"/>
              <a:t>In this incident, the 1st arriving officer was the incident commander, </a:t>
            </a:r>
            <a:r>
              <a:rPr lang="en-US" sz="1700" b="1"/>
              <a:t>but he never formally assumed command of the incident</a:t>
            </a:r>
          </a:p>
          <a:p>
            <a:pPr>
              <a:lnSpc>
                <a:spcPct val="90000"/>
              </a:lnSpc>
            </a:pPr>
            <a:r>
              <a:rPr lang="en-US" sz="1700"/>
              <a:t>Based upon his size-up and risk assessment, the officer of Quint 25 decided to operate in the fast-attack mode</a:t>
            </a:r>
          </a:p>
          <a:p>
            <a:pPr lvl="1">
              <a:lnSpc>
                <a:spcPct val="90000"/>
              </a:lnSpc>
            </a:pPr>
            <a:r>
              <a:rPr lang="en-US" sz="1700"/>
              <a:t>This mode is applied when quick, immediate action can prevent life loss or injury…… These situations require immediate action to stabilize the incident and require the company officer’s direct involvement in the attack. In this mode, the company officer accompanies the crew to provide the appropriate level of supervision</a:t>
            </a:r>
          </a:p>
          <a:p>
            <a:pPr marL="457200" lvl="1" indent="0">
              <a:lnSpc>
                <a:spcPct val="90000"/>
              </a:lnSpc>
              <a:buNone/>
            </a:pPr>
            <a:endParaRPr lang="en-US" sz="1700"/>
          </a:p>
          <a:p>
            <a:pPr lvl="1">
              <a:lnSpc>
                <a:spcPct val="90000"/>
              </a:lnSpc>
            </a:pPr>
            <a:r>
              <a:rPr lang="en-US" sz="1700"/>
              <a:t>Command may be passed to the next arriving officer, upon their arrival</a:t>
            </a:r>
          </a:p>
          <a:p>
            <a:pPr lvl="1">
              <a:lnSpc>
                <a:spcPct val="90000"/>
              </a:lnSpc>
            </a:pPr>
            <a:endParaRPr lang="en-US" sz="1700"/>
          </a:p>
          <a:p>
            <a:pPr lvl="1">
              <a:lnSpc>
                <a:spcPct val="90000"/>
              </a:lnSpc>
            </a:pPr>
            <a:r>
              <a:rPr lang="en-US" sz="1700" b="1" u="sng"/>
              <a:t>Command shall not be passed to an officer who is not on-scene</a:t>
            </a:r>
            <a:endParaRPr lang="en-US" sz="1700"/>
          </a:p>
        </p:txBody>
      </p:sp>
    </p:spTree>
    <p:extLst>
      <p:ext uri="{BB962C8B-B14F-4D97-AF65-F5344CB8AC3E}">
        <p14:creationId xmlns:p14="http://schemas.microsoft.com/office/powerpoint/2010/main" val="4014759617"/>
      </p:ext>
    </p:extLst>
  </p:cSld>
  <p:clrMapOvr>
    <a:masterClrMapping/>
  </p:clrMapOvr>
  <p:transition spd="med">
    <p:cover dir="rd"/>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DBE3D-8ED1-4B66-BF65-782C384EBEA7}"/>
              </a:ext>
            </a:extLst>
          </p:cNvPr>
          <p:cNvSpPr>
            <a:spLocks noGrp="1"/>
          </p:cNvSpPr>
          <p:nvPr>
            <p:ph type="title"/>
          </p:nvPr>
        </p:nvSpPr>
        <p:spPr>
          <a:xfrm>
            <a:off x="838200" y="631825"/>
            <a:ext cx="10515600" cy="1325563"/>
          </a:xfrm>
        </p:spPr>
        <p:txBody>
          <a:bodyPr>
            <a:normAutofit/>
          </a:bodyPr>
          <a:lstStyle/>
          <a:p>
            <a:pPr>
              <a:lnSpc>
                <a:spcPct val="90000"/>
              </a:lnSpc>
            </a:pPr>
            <a:r>
              <a:rPr lang="en-US"/>
              <a:t>IC’s Responsibilities vs Capabilities from report </a:t>
            </a:r>
          </a:p>
        </p:txBody>
      </p:sp>
      <p:sp>
        <p:nvSpPr>
          <p:cNvPr id="3" name="Content Placeholder 2">
            <a:extLst>
              <a:ext uri="{FF2B5EF4-FFF2-40B4-BE49-F238E27FC236}">
                <a16:creationId xmlns:a16="http://schemas.microsoft.com/office/drawing/2014/main" id="{9C52E83C-0A4E-4C79-9176-AB331E68BA20}"/>
              </a:ext>
            </a:extLst>
          </p:cNvPr>
          <p:cNvSpPr>
            <a:spLocks noGrp="1"/>
          </p:cNvSpPr>
          <p:nvPr>
            <p:ph idx="1"/>
          </p:nvPr>
        </p:nvSpPr>
        <p:spPr>
          <a:xfrm>
            <a:off x="838200" y="2057400"/>
            <a:ext cx="10515600" cy="3871762"/>
          </a:xfrm>
        </p:spPr>
        <p:txBody>
          <a:bodyPr>
            <a:normAutofit/>
          </a:bodyPr>
          <a:lstStyle/>
          <a:p>
            <a:r>
              <a:rPr lang="en-US" sz="2400"/>
              <a:t>“Fireground operations are very dynamic and fast-paced </a:t>
            </a:r>
          </a:p>
          <a:p>
            <a:pPr lvl="1"/>
            <a:r>
              <a:rPr lang="en-US" sz="2400" dirty="0"/>
              <a:t>(Complex Adaptive System)</a:t>
            </a:r>
          </a:p>
          <a:p>
            <a:pPr marL="457200" lvl="1" indent="0">
              <a:buNone/>
            </a:pPr>
            <a:endParaRPr lang="en-US" sz="2400" dirty="0"/>
          </a:p>
          <a:p>
            <a:r>
              <a:rPr lang="en-US" sz="2400"/>
              <a:t>The incident commander must determine a strategy and then develop the incident action plan (IAP) to ensure that the proper actions take control of the incident</a:t>
            </a:r>
          </a:p>
          <a:p>
            <a:pPr marL="0" indent="0">
              <a:buNone/>
            </a:pPr>
            <a:r>
              <a:rPr lang="en-US" sz="2400"/>
              <a:t> </a:t>
            </a:r>
          </a:p>
          <a:p>
            <a:r>
              <a:rPr lang="en-US" sz="2400"/>
              <a:t>The incident commander must follow the decision making model that includes: </a:t>
            </a:r>
          </a:p>
        </p:txBody>
      </p:sp>
    </p:spTree>
    <p:extLst>
      <p:ext uri="{BB962C8B-B14F-4D97-AF65-F5344CB8AC3E}">
        <p14:creationId xmlns:p14="http://schemas.microsoft.com/office/powerpoint/2010/main" val="1764296018"/>
      </p:ext>
    </p:extLst>
  </p:cSld>
  <p:clrMapOvr>
    <a:masterClrMapping/>
  </p:clrMapOvr>
  <p:transition spd="med">
    <p:cover dir="rd"/>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2CF11-0F48-4C71-ACEC-539F2E1273D6}"/>
              </a:ext>
            </a:extLst>
          </p:cNvPr>
          <p:cNvSpPr>
            <a:spLocks noGrp="1"/>
          </p:cNvSpPr>
          <p:nvPr>
            <p:ph type="title"/>
          </p:nvPr>
        </p:nvSpPr>
        <p:spPr>
          <a:xfrm>
            <a:off x="838200" y="631825"/>
            <a:ext cx="10515600" cy="1325563"/>
          </a:xfrm>
        </p:spPr>
        <p:txBody>
          <a:bodyPr>
            <a:normAutofit/>
          </a:bodyPr>
          <a:lstStyle/>
          <a:p>
            <a:pPr>
              <a:lnSpc>
                <a:spcPct val="90000"/>
              </a:lnSpc>
            </a:pPr>
            <a:r>
              <a:rPr lang="en-US"/>
              <a:t>IC’s Responsibilities vs Capabilities from report </a:t>
            </a:r>
          </a:p>
        </p:txBody>
      </p:sp>
      <p:sp>
        <p:nvSpPr>
          <p:cNvPr id="3" name="Content Placeholder 2">
            <a:extLst>
              <a:ext uri="{FF2B5EF4-FFF2-40B4-BE49-F238E27FC236}">
                <a16:creationId xmlns:a16="http://schemas.microsoft.com/office/drawing/2014/main" id="{C1A74EAD-1245-4E62-925E-E45F3DAB865F}"/>
              </a:ext>
            </a:extLst>
          </p:cNvPr>
          <p:cNvSpPr>
            <a:spLocks noGrp="1"/>
          </p:cNvSpPr>
          <p:nvPr>
            <p:ph idx="1"/>
          </p:nvPr>
        </p:nvSpPr>
        <p:spPr>
          <a:xfrm>
            <a:off x="838200" y="2057400"/>
            <a:ext cx="10515600" cy="3871762"/>
          </a:xfrm>
        </p:spPr>
        <p:txBody>
          <a:bodyPr>
            <a:normAutofit/>
          </a:bodyPr>
          <a:lstStyle/>
          <a:p>
            <a:r>
              <a:rPr lang="en-US" sz="2400"/>
              <a:t>identify incident critical factors (through a situational evaluation or “size up”),</a:t>
            </a:r>
          </a:p>
          <a:p>
            <a:endParaRPr lang="en-US" sz="2400"/>
          </a:p>
          <a:p>
            <a:r>
              <a:rPr lang="en-US" sz="2400"/>
              <a:t>consider the standard risk management plan, declare the strategy (offensive or defensive), and then set tactical objectives</a:t>
            </a:r>
          </a:p>
          <a:p>
            <a:endParaRPr lang="en-US" sz="2400"/>
          </a:p>
          <a:p>
            <a:r>
              <a:rPr lang="en-US" sz="2400"/>
              <a:t>The IAP defines where and when resources will be assigned throughout the incident, along with tasks and objectives [NFPA 2014a].”</a:t>
            </a:r>
          </a:p>
          <a:p>
            <a:pPr marL="0" indent="0">
              <a:buNone/>
            </a:pPr>
            <a:r>
              <a:rPr lang="en-US" sz="2400"/>
              <a:t> </a:t>
            </a:r>
          </a:p>
          <a:p>
            <a:endParaRPr lang="en-US" sz="2400"/>
          </a:p>
        </p:txBody>
      </p:sp>
    </p:spTree>
    <p:extLst>
      <p:ext uri="{BB962C8B-B14F-4D97-AF65-F5344CB8AC3E}">
        <p14:creationId xmlns:p14="http://schemas.microsoft.com/office/powerpoint/2010/main" val="1074446632"/>
      </p:ext>
    </p:extLst>
  </p:cSld>
  <p:clrMapOvr>
    <a:masterClrMapping/>
  </p:clrMapOvr>
  <p:transition spd="med">
    <p:cover dir="rd"/>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C2040-ABB8-4E62-8E31-8C41A2D1ED4B}"/>
              </a:ext>
            </a:extLst>
          </p:cNvPr>
          <p:cNvSpPr>
            <a:spLocks noGrp="1"/>
          </p:cNvSpPr>
          <p:nvPr>
            <p:ph type="title"/>
          </p:nvPr>
        </p:nvSpPr>
        <p:spPr>
          <a:xfrm>
            <a:off x="838200" y="631825"/>
            <a:ext cx="10515600" cy="1325563"/>
          </a:xfrm>
        </p:spPr>
        <p:txBody>
          <a:bodyPr>
            <a:normAutofit/>
          </a:bodyPr>
          <a:lstStyle/>
          <a:p>
            <a:pPr>
              <a:lnSpc>
                <a:spcPct val="90000"/>
              </a:lnSpc>
            </a:pPr>
            <a:r>
              <a:rPr lang="en-US"/>
              <a:t>IC’s Responsibilities vs Capabilities from report </a:t>
            </a:r>
          </a:p>
        </p:txBody>
      </p:sp>
      <p:sp>
        <p:nvSpPr>
          <p:cNvPr id="3" name="Content Placeholder 2">
            <a:extLst>
              <a:ext uri="{FF2B5EF4-FFF2-40B4-BE49-F238E27FC236}">
                <a16:creationId xmlns:a16="http://schemas.microsoft.com/office/drawing/2014/main" id="{91DC1663-B2A7-49B1-BF38-C16CA2CBA0A0}"/>
              </a:ext>
            </a:extLst>
          </p:cNvPr>
          <p:cNvSpPr>
            <a:spLocks noGrp="1"/>
          </p:cNvSpPr>
          <p:nvPr>
            <p:ph idx="1"/>
          </p:nvPr>
        </p:nvSpPr>
        <p:spPr>
          <a:xfrm>
            <a:off x="838200" y="2368062"/>
            <a:ext cx="10515600" cy="3561100"/>
          </a:xfrm>
        </p:spPr>
        <p:txBody>
          <a:bodyPr>
            <a:normAutofit/>
          </a:bodyPr>
          <a:lstStyle/>
          <a:p>
            <a:r>
              <a:rPr lang="en-US" sz="3600" dirty="0"/>
              <a:t>While developing the strategic goal for the incident is the first component, the incident commander needs to produce detailed tactical objectives that can be assigned to responding companies. </a:t>
            </a:r>
            <a:r>
              <a:rPr lang="en-US" sz="3600" dirty="0" err="1"/>
              <a:t>Brunacini</a:t>
            </a:r>
            <a:r>
              <a:rPr lang="en-US" sz="3600" dirty="0"/>
              <a:t> 2002</a:t>
            </a:r>
          </a:p>
          <a:p>
            <a:endParaRPr lang="en-US" sz="2400" dirty="0"/>
          </a:p>
        </p:txBody>
      </p:sp>
    </p:spTree>
    <p:extLst>
      <p:ext uri="{BB962C8B-B14F-4D97-AF65-F5344CB8AC3E}">
        <p14:creationId xmlns:p14="http://schemas.microsoft.com/office/powerpoint/2010/main" val="836900646"/>
      </p:ext>
    </p:extLst>
  </p:cSld>
  <p:clrMapOvr>
    <a:masterClrMapping/>
  </p:clrMapOvr>
  <p:transition spd="med">
    <p:cover dir="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E4F5CA-E59C-4FE3-988B-7A291EBBF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0967" y="1123527"/>
            <a:ext cx="5650061" cy="4604800"/>
          </a:xfrm>
          <a:prstGeom prst="rect">
            <a:avLst/>
          </a:prstGeom>
        </p:spPr>
      </p:pic>
    </p:spTree>
    <p:extLst>
      <p:ext uri="{BB962C8B-B14F-4D97-AF65-F5344CB8AC3E}">
        <p14:creationId xmlns:p14="http://schemas.microsoft.com/office/powerpoint/2010/main" val="2998452276"/>
      </p:ext>
    </p:extLst>
  </p:cSld>
  <p:clrMapOvr>
    <a:masterClrMapping/>
  </p:clrMapOvr>
  <p:transition spd="med">
    <p:cover dir="rd"/>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E3A90E-B4CA-4B90-B23A-B7A18131ED9B}"/>
              </a:ext>
            </a:extLst>
          </p:cNvPr>
          <p:cNvSpPr>
            <a:spLocks noGrp="1"/>
          </p:cNvSpPr>
          <p:nvPr>
            <p:ph type="title"/>
          </p:nvPr>
        </p:nvSpPr>
        <p:spPr>
          <a:xfrm>
            <a:off x="821516" y="640263"/>
            <a:ext cx="6204984" cy="1344975"/>
          </a:xfrm>
        </p:spPr>
        <p:txBody>
          <a:bodyPr>
            <a:normAutofit/>
          </a:bodyPr>
          <a:lstStyle/>
          <a:p>
            <a:r>
              <a:rPr lang="en-US" sz="4000"/>
              <a:t>But before the debate the IC role </a:t>
            </a:r>
          </a:p>
        </p:txBody>
      </p:sp>
      <p:sp>
        <p:nvSpPr>
          <p:cNvPr id="3" name="Content Placeholder 2">
            <a:extLst>
              <a:ext uri="{FF2B5EF4-FFF2-40B4-BE49-F238E27FC236}">
                <a16:creationId xmlns:a16="http://schemas.microsoft.com/office/drawing/2014/main" id="{B240A27B-D2DD-4083-85F6-5672D79748D1}"/>
              </a:ext>
            </a:extLst>
          </p:cNvPr>
          <p:cNvSpPr>
            <a:spLocks noGrp="1"/>
          </p:cNvSpPr>
          <p:nvPr>
            <p:ph idx="1"/>
          </p:nvPr>
        </p:nvSpPr>
        <p:spPr>
          <a:xfrm>
            <a:off x="821515" y="2121762"/>
            <a:ext cx="6204984" cy="3626917"/>
          </a:xfrm>
        </p:spPr>
        <p:txBody>
          <a:bodyPr>
            <a:normAutofit/>
          </a:bodyPr>
          <a:lstStyle/>
          <a:p>
            <a:r>
              <a:rPr lang="en-US" sz="2400" dirty="0"/>
              <a:t>“Don’t be afraid to make changes. If something has been done a particular way for twenty years, that alone is often a sign that it is being done wrong”</a:t>
            </a:r>
          </a:p>
          <a:p>
            <a:pPr lvl="8"/>
            <a:r>
              <a:rPr lang="en-US" sz="2000" dirty="0"/>
              <a:t>AVB 1965 </a:t>
            </a:r>
          </a:p>
          <a:p>
            <a:r>
              <a:rPr lang="en-US" sz="2400" dirty="0"/>
              <a:t>Fire Command published October 2. 1985</a:t>
            </a:r>
          </a:p>
        </p:txBody>
      </p:sp>
      <p:pic>
        <p:nvPicPr>
          <p:cNvPr id="5" name="Picture 4" descr="A close up of a sign&#10;&#10;Description generated with high confidence">
            <a:extLst>
              <a:ext uri="{FF2B5EF4-FFF2-40B4-BE49-F238E27FC236}">
                <a16:creationId xmlns:a16="http://schemas.microsoft.com/office/drawing/2014/main" id="{354D0F58-B541-4583-A1E4-F3598995F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503" y="306909"/>
            <a:ext cx="1754505" cy="2286000"/>
          </a:xfrm>
          <a:prstGeom prst="rect">
            <a:avLst/>
          </a:prstGeom>
        </p:spPr>
      </p:pic>
      <p:pic>
        <p:nvPicPr>
          <p:cNvPr id="8" name="Picture 7">
            <a:extLst>
              <a:ext uri="{FF2B5EF4-FFF2-40B4-BE49-F238E27FC236}">
                <a16:creationId xmlns:a16="http://schemas.microsoft.com/office/drawing/2014/main" id="{5D8053F6-D4F2-4762-A2C7-F8A5B401C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56259" y="3252549"/>
            <a:ext cx="3388994" cy="2541745"/>
          </a:xfrm>
          <a:prstGeom prst="rect">
            <a:avLst/>
          </a:prstGeom>
        </p:spPr>
      </p:pic>
    </p:spTree>
    <p:extLst>
      <p:ext uri="{BB962C8B-B14F-4D97-AF65-F5344CB8AC3E}">
        <p14:creationId xmlns:p14="http://schemas.microsoft.com/office/powerpoint/2010/main" val="3396260455"/>
      </p:ext>
    </p:extLst>
  </p:cSld>
  <p:clrMapOvr>
    <a:masterClrMapping/>
  </p:clrMapOvr>
  <p:transition spd="med">
    <p:cover dir="rd"/>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9BF29-DAFA-409B-B698-4726B1C35419}"/>
              </a:ext>
            </a:extLst>
          </p:cNvPr>
          <p:cNvSpPr>
            <a:spLocks noGrp="1"/>
          </p:cNvSpPr>
          <p:nvPr>
            <p:ph type="title"/>
          </p:nvPr>
        </p:nvSpPr>
        <p:spPr>
          <a:xfrm>
            <a:off x="838200" y="631825"/>
            <a:ext cx="10515600" cy="1325563"/>
          </a:xfrm>
        </p:spPr>
        <p:txBody>
          <a:bodyPr>
            <a:normAutofit/>
          </a:bodyPr>
          <a:lstStyle/>
          <a:p>
            <a:pPr>
              <a:lnSpc>
                <a:spcPct val="90000"/>
              </a:lnSpc>
            </a:pPr>
            <a:r>
              <a:rPr lang="en-US" dirty="0"/>
              <a:t>The Fireground is Complex not Complicated</a:t>
            </a:r>
            <a:endParaRPr lang="en-US"/>
          </a:p>
        </p:txBody>
      </p:sp>
      <p:sp>
        <p:nvSpPr>
          <p:cNvPr id="3" name="Content Placeholder 2">
            <a:extLst>
              <a:ext uri="{FF2B5EF4-FFF2-40B4-BE49-F238E27FC236}">
                <a16:creationId xmlns:a16="http://schemas.microsoft.com/office/drawing/2014/main" id="{FB853B2E-035B-47ED-93CA-09D2BD2CD6C0}"/>
              </a:ext>
            </a:extLst>
          </p:cNvPr>
          <p:cNvSpPr>
            <a:spLocks noGrp="1"/>
          </p:cNvSpPr>
          <p:nvPr>
            <p:ph idx="1"/>
          </p:nvPr>
        </p:nvSpPr>
        <p:spPr>
          <a:xfrm>
            <a:off x="838200" y="2057400"/>
            <a:ext cx="10515600" cy="3871762"/>
          </a:xfrm>
        </p:spPr>
        <p:txBody>
          <a:bodyPr>
            <a:normAutofit/>
          </a:bodyPr>
          <a:lstStyle/>
          <a:p>
            <a:pPr marL="45720" indent="0">
              <a:lnSpc>
                <a:spcPct val="90000"/>
              </a:lnSpc>
              <a:buNone/>
            </a:pPr>
            <a:r>
              <a:rPr lang="en-US" sz="2400"/>
              <a:t>“In a complex system you can control almost nothing but you can influence everything.” Paul Cilliers</a:t>
            </a:r>
          </a:p>
          <a:p>
            <a:pPr>
              <a:lnSpc>
                <a:spcPct val="90000"/>
              </a:lnSpc>
            </a:pPr>
            <a:r>
              <a:rPr lang="en-US" sz="2400"/>
              <a:t>Please pick up a pen and piece of paper……Ready?</a:t>
            </a:r>
          </a:p>
          <a:p>
            <a:pPr>
              <a:lnSpc>
                <a:spcPct val="90000"/>
              </a:lnSpc>
            </a:pPr>
            <a:r>
              <a:rPr lang="en-US" sz="2400"/>
              <a:t>Now write down very candy bar name you can think of, candy bar </a:t>
            </a:r>
          </a:p>
          <a:p>
            <a:pPr>
              <a:lnSpc>
                <a:spcPct val="90000"/>
              </a:lnSpc>
            </a:pPr>
            <a:r>
              <a:rPr lang="en-US" sz="2400"/>
              <a:t>First arriving company officer must assume command, confirm command location, name command, size up event, spot apparatus, assign crew members, assess risk, assign subsequent arriving units, provide “detailed tactical objectives” to company commanders, complete 360, and find a cure for cancer……….  </a:t>
            </a:r>
          </a:p>
          <a:p>
            <a:pPr>
              <a:lnSpc>
                <a:spcPct val="90000"/>
              </a:lnSpc>
            </a:pPr>
            <a:r>
              <a:rPr lang="en-US" sz="2400"/>
              <a:t>OR how about Cooperative Command? Who or What Blame or Learn… </a:t>
            </a:r>
          </a:p>
        </p:txBody>
      </p:sp>
    </p:spTree>
    <p:extLst>
      <p:ext uri="{BB962C8B-B14F-4D97-AF65-F5344CB8AC3E}">
        <p14:creationId xmlns:p14="http://schemas.microsoft.com/office/powerpoint/2010/main" val="3260807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019C3-FE8F-49B4-9C92-F6F0FCD46804}"/>
              </a:ext>
            </a:extLst>
          </p:cNvPr>
          <p:cNvSpPr>
            <a:spLocks noGrp="1"/>
          </p:cNvSpPr>
          <p:nvPr>
            <p:ph type="title"/>
          </p:nvPr>
        </p:nvSpPr>
        <p:spPr>
          <a:xfrm>
            <a:off x="838200" y="631825"/>
            <a:ext cx="10515600" cy="1325563"/>
          </a:xfrm>
        </p:spPr>
        <p:txBody>
          <a:bodyPr>
            <a:normAutofit/>
          </a:bodyPr>
          <a:lstStyle/>
          <a:p>
            <a:pPr>
              <a:lnSpc>
                <a:spcPct val="90000"/>
              </a:lnSpc>
            </a:pPr>
            <a:r>
              <a:rPr lang="en-US" sz="3700"/>
              <a:t>Key Points Human &amp; Organizational Performance </a:t>
            </a:r>
            <a:br>
              <a:rPr lang="en-US" sz="3700"/>
            </a:br>
            <a:endParaRPr lang="en-US" sz="3700"/>
          </a:p>
        </p:txBody>
      </p:sp>
      <p:sp>
        <p:nvSpPr>
          <p:cNvPr id="3" name="Content Placeholder 2">
            <a:extLst>
              <a:ext uri="{FF2B5EF4-FFF2-40B4-BE49-F238E27FC236}">
                <a16:creationId xmlns:a16="http://schemas.microsoft.com/office/drawing/2014/main" id="{F66AF7B5-9739-4CC7-9617-02DE158BFE3E}"/>
              </a:ext>
            </a:extLst>
          </p:cNvPr>
          <p:cNvSpPr>
            <a:spLocks noGrp="1"/>
          </p:cNvSpPr>
          <p:nvPr>
            <p:ph idx="1"/>
          </p:nvPr>
        </p:nvSpPr>
        <p:spPr>
          <a:xfrm>
            <a:off x="838200" y="2057400"/>
            <a:ext cx="10515600" cy="3871762"/>
          </a:xfrm>
        </p:spPr>
        <p:txBody>
          <a:bodyPr>
            <a:normAutofit/>
          </a:bodyPr>
          <a:lstStyle/>
          <a:p>
            <a:pPr marL="0" indent="0">
              <a:buNone/>
            </a:pPr>
            <a:r>
              <a:rPr lang="en-US" sz="2400"/>
              <a:t>1. Pre-Accident Investigations are Better Than Post-Accident Investigations</a:t>
            </a:r>
          </a:p>
          <a:p>
            <a:r>
              <a:rPr lang="en-US" sz="2400"/>
              <a:t>Much of what safety professionals discover during an incident investigation could have been discovered before instead of after the incident</a:t>
            </a:r>
          </a:p>
          <a:p>
            <a:r>
              <a:rPr lang="en-US" sz="2400"/>
              <a:t>Having a premortem meeting, a meeting where you ask smart, experienced people what could go wrong before it does go wrong, provides a new set of data about a failure that has yet to happen…</a:t>
            </a:r>
          </a:p>
          <a:p>
            <a:endParaRPr lang="en-US" sz="2400"/>
          </a:p>
          <a:p>
            <a:pPr marL="0" indent="0">
              <a:buNone/>
            </a:pPr>
            <a:endParaRPr lang="en-US" sz="2400"/>
          </a:p>
          <a:p>
            <a:pPr marL="0" indent="0">
              <a:buNone/>
            </a:pPr>
            <a:endParaRPr lang="en-US" sz="2400"/>
          </a:p>
          <a:p>
            <a:endParaRPr lang="en-US" sz="2400"/>
          </a:p>
          <a:p>
            <a:endParaRPr lang="en-US" sz="2400"/>
          </a:p>
          <a:p>
            <a:endParaRPr lang="en-US" sz="2400"/>
          </a:p>
          <a:p>
            <a:endParaRPr lang="en-US" sz="2400"/>
          </a:p>
          <a:p>
            <a:pPr marL="0" indent="0">
              <a:buNone/>
            </a:pPr>
            <a:endParaRPr lang="en-US" sz="2400"/>
          </a:p>
        </p:txBody>
      </p:sp>
    </p:spTree>
    <p:extLst>
      <p:ext uri="{BB962C8B-B14F-4D97-AF65-F5344CB8AC3E}">
        <p14:creationId xmlns:p14="http://schemas.microsoft.com/office/powerpoint/2010/main" val="3011305718"/>
      </p:ext>
    </p:extLst>
  </p:cSld>
  <p:clrMapOvr>
    <a:masterClrMapping/>
  </p:clrMapOvr>
  <p:transition spd="med">
    <p:cover dir="rd"/>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85C2B-399F-406E-B514-871164D72CB1}"/>
              </a:ext>
            </a:extLst>
          </p:cNvPr>
          <p:cNvSpPr>
            <a:spLocks noGrp="1"/>
          </p:cNvSpPr>
          <p:nvPr>
            <p:ph type="title"/>
          </p:nvPr>
        </p:nvSpPr>
        <p:spPr>
          <a:xfrm>
            <a:off x="838200" y="631825"/>
            <a:ext cx="10515600" cy="1325563"/>
          </a:xfrm>
        </p:spPr>
        <p:txBody>
          <a:bodyPr>
            <a:normAutofit/>
          </a:bodyPr>
          <a:lstStyle/>
          <a:p>
            <a:pPr>
              <a:lnSpc>
                <a:spcPct val="90000"/>
              </a:lnSpc>
            </a:pPr>
            <a:r>
              <a:rPr lang="en-US" altLang="en-US" sz="2800" i="0">
                <a:effectLst/>
              </a:rPr>
              <a:t>2. Human and Organizational Performance Is a Systems Approach</a:t>
            </a:r>
            <a:br>
              <a:rPr lang="en-US" altLang="en-US" sz="2800" b="1" i="0">
                <a:effectLst/>
                <a:latin typeface="Open Sans"/>
              </a:rPr>
            </a:br>
            <a:endParaRPr lang="en-US" sz="2800"/>
          </a:p>
        </p:txBody>
      </p:sp>
      <p:sp>
        <p:nvSpPr>
          <p:cNvPr id="6" name="Content Placeholder 5">
            <a:extLst>
              <a:ext uri="{FF2B5EF4-FFF2-40B4-BE49-F238E27FC236}">
                <a16:creationId xmlns:a16="http://schemas.microsoft.com/office/drawing/2014/main" id="{BEC6E0AF-D32F-41FC-8963-0AC09A26EAE1}"/>
              </a:ext>
            </a:extLst>
          </p:cNvPr>
          <p:cNvSpPr>
            <a:spLocks noGrp="1"/>
          </p:cNvSpPr>
          <p:nvPr>
            <p:ph idx="1"/>
          </p:nvPr>
        </p:nvSpPr>
        <p:spPr>
          <a:xfrm>
            <a:off x="838200" y="2057400"/>
            <a:ext cx="10515600" cy="3871762"/>
          </a:xfrm>
        </p:spPr>
        <p:txBody>
          <a:bodyPr>
            <a:normAutofit/>
          </a:bodyPr>
          <a:lstStyle/>
          <a:p>
            <a:r>
              <a:rPr lang="en-US" sz="2400">
                <a:effectLst/>
                <a:latin typeface="Open Sans"/>
              </a:rPr>
              <a:t>Many times, safety tends to focus on isolated machines or the actions of single individuals without putting those into a larger context. Human and organizational performance takes more of a systems approach</a:t>
            </a:r>
          </a:p>
          <a:p>
            <a:r>
              <a:rPr lang="en-US" sz="2400" i="1">
                <a:effectLst/>
                <a:latin typeface="Georgia" panose="02040502050405020303" pitchFamily="18" charset="0"/>
              </a:rPr>
              <a:t>In a classic root cause analysis (RCA), our job is to deconstruct the event down to its most minute parts, analyze those parts, and fix whatever is broken. In Human Performance, we do almost the opposite. Instead of deconstructing the event, we construct the event context and look not at the individual pieces of the event, but at the relationships between those pieces.</a:t>
            </a:r>
            <a:endParaRPr lang="en-US" sz="2400"/>
          </a:p>
        </p:txBody>
      </p:sp>
      <p:sp>
        <p:nvSpPr>
          <p:cNvPr id="4" name="Footer Placeholder 3">
            <a:extLst>
              <a:ext uri="{FF2B5EF4-FFF2-40B4-BE49-F238E27FC236}">
                <a16:creationId xmlns:a16="http://schemas.microsoft.com/office/drawing/2014/main" id="{809CD6E1-188F-4657-8C5D-E117F0BF0E20}"/>
              </a:ext>
            </a:extLst>
          </p:cNvPr>
          <p:cNvSpPr>
            <a:spLocks noGrp="1"/>
          </p:cNvSpPr>
          <p:nvPr>
            <p:ph type="ftr" sz="quarter" idx="11"/>
          </p:nvPr>
        </p:nvSpPr>
        <p:spPr>
          <a:xfrm>
            <a:off x="4038600" y="6077585"/>
            <a:ext cx="4114800" cy="365125"/>
          </a:xfrm>
        </p:spPr>
        <p:txBody>
          <a:bodyPr>
            <a:normAutofit/>
          </a:bodyPr>
          <a:lstStyle/>
          <a:p>
            <a:pPr>
              <a:spcAft>
                <a:spcPts val="600"/>
              </a:spcAft>
              <a:defRPr/>
            </a:pPr>
            <a:r>
              <a:rPr lang="en-US" altLang="en-US"/>
              <a:t>Command &amp; Leadership</a:t>
            </a:r>
          </a:p>
        </p:txBody>
      </p:sp>
    </p:spTree>
    <p:extLst>
      <p:ext uri="{BB962C8B-B14F-4D97-AF65-F5344CB8AC3E}">
        <p14:creationId xmlns:p14="http://schemas.microsoft.com/office/powerpoint/2010/main" val="3705365424"/>
      </p:ext>
    </p:extLst>
  </p:cSld>
  <p:clrMapOvr>
    <a:masterClrMapping/>
  </p:clrMapOvr>
  <p:transition spd="med">
    <p:cover dir="rd"/>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B8F55-A04F-44BC-BE00-6149930C4922}"/>
              </a:ext>
            </a:extLst>
          </p:cNvPr>
          <p:cNvSpPr>
            <a:spLocks noGrp="1"/>
          </p:cNvSpPr>
          <p:nvPr>
            <p:ph type="title"/>
          </p:nvPr>
        </p:nvSpPr>
        <p:spPr>
          <a:xfrm>
            <a:off x="838200" y="631825"/>
            <a:ext cx="10515600" cy="1325563"/>
          </a:xfrm>
        </p:spPr>
        <p:txBody>
          <a:bodyPr>
            <a:normAutofit/>
          </a:bodyPr>
          <a:lstStyle/>
          <a:p>
            <a:pPr>
              <a:lnSpc>
                <a:spcPct val="90000"/>
              </a:lnSpc>
            </a:pPr>
            <a:r>
              <a:rPr lang="en-US" sz="2400" i="0">
                <a:effectLst/>
              </a:rPr>
              <a:t>3. Human and Organizational Performance Is Based on Helping Employees Learn from One Another and on Management Learning from Employe</a:t>
            </a:r>
            <a:r>
              <a:rPr lang="en-US" sz="2400" i="0">
                <a:effectLst>
                  <a:outerShdw blurRad="38100" dist="38100" dir="2700000" algn="tl">
                    <a:srgbClr val="000000">
                      <a:alpha val="43137"/>
                    </a:srgbClr>
                  </a:outerShdw>
                </a:effectLst>
              </a:rPr>
              <a:t>es</a:t>
            </a:r>
            <a:br>
              <a:rPr lang="en-US" sz="2400"/>
            </a:br>
            <a:endParaRPr lang="en-US" sz="2400"/>
          </a:p>
        </p:txBody>
      </p:sp>
      <p:sp>
        <p:nvSpPr>
          <p:cNvPr id="3" name="Content Placeholder 2">
            <a:extLst>
              <a:ext uri="{FF2B5EF4-FFF2-40B4-BE49-F238E27FC236}">
                <a16:creationId xmlns:a16="http://schemas.microsoft.com/office/drawing/2014/main" id="{D74F321B-928F-4BC8-AA40-F10A69001EC3}"/>
              </a:ext>
            </a:extLst>
          </p:cNvPr>
          <p:cNvSpPr>
            <a:spLocks noGrp="1"/>
          </p:cNvSpPr>
          <p:nvPr>
            <p:ph idx="1"/>
          </p:nvPr>
        </p:nvSpPr>
        <p:spPr>
          <a:xfrm>
            <a:off x="838200" y="2057400"/>
            <a:ext cx="10515600" cy="3871762"/>
          </a:xfrm>
        </p:spPr>
        <p:txBody>
          <a:bodyPr>
            <a:normAutofit/>
          </a:bodyPr>
          <a:lstStyle/>
          <a:p>
            <a:r>
              <a:rPr lang="en-US" sz="3600" dirty="0"/>
              <a:t>Traditional safety tends to focus too much on a top-down approach in which management attempts to control workers–even if the intention, to reduce injuries and illnesses, </a:t>
            </a:r>
          </a:p>
          <a:p>
            <a:endParaRPr lang="en-US" sz="2400" dirty="0"/>
          </a:p>
        </p:txBody>
      </p:sp>
    </p:spTree>
    <p:extLst>
      <p:ext uri="{BB962C8B-B14F-4D97-AF65-F5344CB8AC3E}">
        <p14:creationId xmlns:p14="http://schemas.microsoft.com/office/powerpoint/2010/main" val="3480822734"/>
      </p:ext>
    </p:extLst>
  </p:cSld>
  <p:clrMapOvr>
    <a:masterClrMapping/>
  </p:clrMapOvr>
  <p:transition spd="med">
    <p:cover dir="rd"/>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80869-B166-42B8-9BF4-E751D6F93BEA}"/>
              </a:ext>
            </a:extLst>
          </p:cNvPr>
          <p:cNvSpPr>
            <a:spLocks noGrp="1"/>
          </p:cNvSpPr>
          <p:nvPr>
            <p:ph type="title"/>
          </p:nvPr>
        </p:nvSpPr>
        <p:spPr>
          <a:xfrm>
            <a:off x="838200" y="631825"/>
            <a:ext cx="10515600" cy="1325563"/>
          </a:xfrm>
        </p:spPr>
        <p:txBody>
          <a:bodyPr>
            <a:normAutofit/>
          </a:bodyPr>
          <a:lstStyle/>
          <a:p>
            <a:pPr>
              <a:lnSpc>
                <a:spcPct val="90000"/>
              </a:lnSpc>
            </a:pPr>
            <a:r>
              <a:rPr lang="en-US" sz="2800"/>
              <a:t>4. Changing Your Safety Management Philosophy </a:t>
            </a:r>
            <a:br>
              <a:rPr lang="en-US" sz="2800"/>
            </a:br>
            <a:r>
              <a:rPr lang="en-US" sz="2800"/>
              <a:t>Isn’t Easy</a:t>
            </a:r>
            <a:br>
              <a:rPr lang="en-US" sz="2800"/>
            </a:br>
            <a:endParaRPr lang="en-US" sz="2800"/>
          </a:p>
        </p:txBody>
      </p:sp>
      <p:sp>
        <p:nvSpPr>
          <p:cNvPr id="3" name="Content Placeholder 2">
            <a:extLst>
              <a:ext uri="{FF2B5EF4-FFF2-40B4-BE49-F238E27FC236}">
                <a16:creationId xmlns:a16="http://schemas.microsoft.com/office/drawing/2014/main" id="{EC3FD6C1-7E04-4AD7-A4BD-1B7CE79A8BD7}"/>
              </a:ext>
            </a:extLst>
          </p:cNvPr>
          <p:cNvSpPr>
            <a:spLocks noGrp="1"/>
          </p:cNvSpPr>
          <p:nvPr>
            <p:ph idx="1"/>
          </p:nvPr>
        </p:nvSpPr>
        <p:spPr>
          <a:xfrm>
            <a:off x="838200" y="2057400"/>
            <a:ext cx="10515600" cy="3871762"/>
          </a:xfrm>
        </p:spPr>
        <p:txBody>
          <a:bodyPr>
            <a:normAutofit/>
          </a:bodyPr>
          <a:lstStyle/>
          <a:p>
            <a:pPr lvl="0">
              <a:buClr>
                <a:srgbClr val="FFFFFF"/>
              </a:buClr>
            </a:pPr>
            <a:r>
              <a:rPr lang="en-US" dirty="0"/>
              <a:t>Change is often hard and it’s often resisted. That’s often at least partly because we have mental models, also known as schemas, that can become so ingrained we can’t recognize how at times that they are wrong, how they limit us, and how they prevent us from seeing better alternative</a:t>
            </a:r>
          </a:p>
          <a:p>
            <a:pPr lvl="0">
              <a:buClr>
                <a:srgbClr val="FFFFFF"/>
              </a:buClr>
            </a:pPr>
            <a:endParaRPr lang="en-US" sz="2400" dirty="0"/>
          </a:p>
          <a:p>
            <a:endParaRPr lang="en-US" sz="2400" dirty="0"/>
          </a:p>
        </p:txBody>
      </p:sp>
    </p:spTree>
    <p:extLst>
      <p:ext uri="{BB962C8B-B14F-4D97-AF65-F5344CB8AC3E}">
        <p14:creationId xmlns:p14="http://schemas.microsoft.com/office/powerpoint/2010/main" val="836035109"/>
      </p:ext>
    </p:extLst>
  </p:cSld>
  <p:clrMapOvr>
    <a:masterClrMapping/>
  </p:clrMapOvr>
  <p:transition spd="med">
    <p:cover dir="rd"/>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0B8BAC-3303-4492-897C-495DAF962178}"/>
              </a:ext>
            </a:extLst>
          </p:cNvPr>
          <p:cNvSpPr>
            <a:spLocks noGrp="1"/>
          </p:cNvSpPr>
          <p:nvPr>
            <p:ph type="title"/>
          </p:nvPr>
        </p:nvSpPr>
        <p:spPr>
          <a:xfrm>
            <a:off x="838200" y="631825"/>
            <a:ext cx="10515600" cy="1325563"/>
          </a:xfrm>
        </p:spPr>
        <p:txBody>
          <a:bodyPr>
            <a:normAutofit/>
          </a:bodyPr>
          <a:lstStyle/>
          <a:p>
            <a:pPr>
              <a:lnSpc>
                <a:spcPct val="90000"/>
              </a:lnSpc>
            </a:pPr>
            <a:r>
              <a:rPr lang="en-US" sz="4100"/>
              <a:t>5. Fixing the Worker vs. Fixing the System</a:t>
            </a:r>
            <a:br>
              <a:rPr lang="en-US" sz="4100"/>
            </a:br>
            <a:endParaRPr lang="en-US" sz="4100"/>
          </a:p>
        </p:txBody>
      </p:sp>
      <p:sp>
        <p:nvSpPr>
          <p:cNvPr id="3" name="Content Placeholder 2">
            <a:extLst>
              <a:ext uri="{FF2B5EF4-FFF2-40B4-BE49-F238E27FC236}">
                <a16:creationId xmlns:a16="http://schemas.microsoft.com/office/drawing/2014/main" id="{2917D592-AA22-4C7E-9477-132BAECB5A96}"/>
              </a:ext>
            </a:extLst>
          </p:cNvPr>
          <p:cNvSpPr>
            <a:spLocks noGrp="1"/>
          </p:cNvSpPr>
          <p:nvPr>
            <p:ph idx="1"/>
          </p:nvPr>
        </p:nvSpPr>
        <p:spPr>
          <a:xfrm>
            <a:off x="838200" y="2057400"/>
            <a:ext cx="10515600" cy="3871762"/>
          </a:xfrm>
        </p:spPr>
        <p:txBody>
          <a:bodyPr>
            <a:normAutofit/>
          </a:bodyPr>
          <a:lstStyle/>
          <a:p>
            <a:r>
              <a:rPr lang="en-US" dirty="0"/>
              <a:t>Traditional safety management tends to focus on “fixing” the worker or an error made by the worker after an incident occurs. By contrast, HOP focuses on fixing the system in which the error occurred.</a:t>
            </a:r>
          </a:p>
          <a:p>
            <a:endParaRPr lang="en-US" sz="2400" dirty="0"/>
          </a:p>
        </p:txBody>
      </p:sp>
      <p:sp>
        <p:nvSpPr>
          <p:cNvPr id="4" name="Footer Placeholder 3">
            <a:extLst>
              <a:ext uri="{FF2B5EF4-FFF2-40B4-BE49-F238E27FC236}">
                <a16:creationId xmlns:a16="http://schemas.microsoft.com/office/drawing/2014/main" id="{EEAEBCD2-4B8F-4FC3-B114-6DD4BBC1027D}"/>
              </a:ext>
            </a:extLst>
          </p:cNvPr>
          <p:cNvSpPr>
            <a:spLocks noGrp="1"/>
          </p:cNvSpPr>
          <p:nvPr>
            <p:ph type="ftr" sz="quarter" idx="11"/>
          </p:nvPr>
        </p:nvSpPr>
        <p:spPr>
          <a:xfrm>
            <a:off x="4038600" y="6077585"/>
            <a:ext cx="4114800" cy="365125"/>
          </a:xfrm>
        </p:spPr>
        <p:txBody>
          <a:bodyPr>
            <a:normAutofit/>
          </a:bodyPr>
          <a:lstStyle/>
          <a:p>
            <a:pPr>
              <a:spcAft>
                <a:spcPts val="600"/>
              </a:spcAft>
              <a:defRPr/>
            </a:pPr>
            <a:r>
              <a:rPr lang="en-US" altLang="en-US"/>
              <a:t>Command &amp; Leadership</a:t>
            </a:r>
          </a:p>
        </p:txBody>
      </p:sp>
    </p:spTree>
    <p:extLst>
      <p:ext uri="{BB962C8B-B14F-4D97-AF65-F5344CB8AC3E}">
        <p14:creationId xmlns:p14="http://schemas.microsoft.com/office/powerpoint/2010/main" val="3794044690"/>
      </p:ext>
    </p:extLst>
  </p:cSld>
  <p:clrMapOvr>
    <a:masterClrMapping/>
  </p:clrMapOvr>
  <p:transition spd="med">
    <p:cover dir="rd"/>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4B097-E2BA-477B-9E0A-40673BB2C1E9}"/>
              </a:ext>
            </a:extLst>
          </p:cNvPr>
          <p:cNvSpPr>
            <a:spLocks noGrp="1"/>
          </p:cNvSpPr>
          <p:nvPr>
            <p:ph type="title"/>
          </p:nvPr>
        </p:nvSpPr>
        <p:spPr>
          <a:xfrm>
            <a:off x="838200" y="631825"/>
            <a:ext cx="10515600" cy="1325563"/>
          </a:xfrm>
        </p:spPr>
        <p:txBody>
          <a:bodyPr>
            <a:normAutofit/>
          </a:bodyPr>
          <a:lstStyle/>
          <a:p>
            <a:pPr>
              <a:lnSpc>
                <a:spcPct val="90000"/>
              </a:lnSpc>
            </a:pPr>
            <a:r>
              <a:rPr lang="en-US" sz="3400" i="0">
                <a:effectLst/>
              </a:rPr>
              <a:t>6. What Is “Performance” and What Is “Deviation?”</a:t>
            </a:r>
            <a:br>
              <a:rPr lang="en-US" sz="3400"/>
            </a:br>
            <a:endParaRPr lang="en-US" sz="3400"/>
          </a:p>
        </p:txBody>
      </p:sp>
      <p:sp>
        <p:nvSpPr>
          <p:cNvPr id="3" name="Content Placeholder 2">
            <a:extLst>
              <a:ext uri="{FF2B5EF4-FFF2-40B4-BE49-F238E27FC236}">
                <a16:creationId xmlns:a16="http://schemas.microsoft.com/office/drawing/2014/main" id="{827D2CDB-CB8A-416E-BF7D-D4DAE0449B55}"/>
              </a:ext>
            </a:extLst>
          </p:cNvPr>
          <p:cNvSpPr>
            <a:spLocks noGrp="1"/>
          </p:cNvSpPr>
          <p:nvPr>
            <p:ph idx="1"/>
          </p:nvPr>
        </p:nvSpPr>
        <p:spPr>
          <a:xfrm>
            <a:off x="838200" y="2057400"/>
            <a:ext cx="10515600" cy="3871762"/>
          </a:xfrm>
        </p:spPr>
        <p:txBody>
          <a:bodyPr>
            <a:normAutofit/>
          </a:bodyPr>
          <a:lstStyle/>
          <a:p>
            <a:pPr marL="0" indent="0">
              <a:buNone/>
            </a:pPr>
            <a:endParaRPr lang="en-US" sz="2400"/>
          </a:p>
          <a:p>
            <a:r>
              <a:rPr lang="en-US" sz="2400"/>
              <a:t>The degree to which you get what you expect from a person, a machine, or a process.</a:t>
            </a:r>
          </a:p>
          <a:p>
            <a:endParaRPr lang="en-US" sz="2400"/>
          </a:p>
          <a:p>
            <a:r>
              <a:rPr lang="en-US" sz="2400"/>
              <a:t>A “deviation” is when you get something other than what you’d expect. So deviations can include cases of underperformance and overperformance.</a:t>
            </a:r>
          </a:p>
          <a:p>
            <a:endParaRPr lang="en-US" sz="2400"/>
          </a:p>
        </p:txBody>
      </p:sp>
      <p:sp>
        <p:nvSpPr>
          <p:cNvPr id="4" name="Footer Placeholder 3">
            <a:extLst>
              <a:ext uri="{FF2B5EF4-FFF2-40B4-BE49-F238E27FC236}">
                <a16:creationId xmlns:a16="http://schemas.microsoft.com/office/drawing/2014/main" id="{93E02537-F984-4874-A88F-1C91BDE3F233}"/>
              </a:ext>
            </a:extLst>
          </p:cNvPr>
          <p:cNvSpPr>
            <a:spLocks noGrp="1"/>
          </p:cNvSpPr>
          <p:nvPr>
            <p:ph type="ftr" sz="quarter" idx="11"/>
          </p:nvPr>
        </p:nvSpPr>
        <p:spPr>
          <a:xfrm>
            <a:off x="4038600" y="6077585"/>
            <a:ext cx="4114800" cy="365125"/>
          </a:xfrm>
        </p:spPr>
        <p:txBody>
          <a:bodyPr>
            <a:normAutofit/>
          </a:bodyPr>
          <a:lstStyle/>
          <a:p>
            <a:pPr>
              <a:spcAft>
                <a:spcPts val="600"/>
              </a:spcAft>
              <a:defRPr/>
            </a:pPr>
            <a:r>
              <a:rPr lang="en-US" altLang="en-US"/>
              <a:t>Command &amp; Leadership</a:t>
            </a:r>
          </a:p>
        </p:txBody>
      </p:sp>
    </p:spTree>
    <p:extLst>
      <p:ext uri="{BB962C8B-B14F-4D97-AF65-F5344CB8AC3E}">
        <p14:creationId xmlns:p14="http://schemas.microsoft.com/office/powerpoint/2010/main" val="1780268214"/>
      </p:ext>
    </p:extLst>
  </p:cSld>
  <p:clrMapOvr>
    <a:masterClrMapping/>
  </p:clrMapOvr>
  <p:transition spd="med">
    <p:cover dir="rd"/>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C6FBC-19E7-4506-A30D-25E115B24A51}"/>
              </a:ext>
            </a:extLst>
          </p:cNvPr>
          <p:cNvSpPr>
            <a:spLocks noGrp="1"/>
          </p:cNvSpPr>
          <p:nvPr>
            <p:ph type="title"/>
          </p:nvPr>
        </p:nvSpPr>
        <p:spPr>
          <a:xfrm>
            <a:off x="838200" y="631825"/>
            <a:ext cx="10515600" cy="1325563"/>
          </a:xfrm>
        </p:spPr>
        <p:txBody>
          <a:bodyPr>
            <a:normAutofit/>
          </a:bodyPr>
          <a:lstStyle/>
          <a:p>
            <a:pPr>
              <a:lnSpc>
                <a:spcPct val="90000"/>
              </a:lnSpc>
            </a:pPr>
            <a:r>
              <a:rPr lang="en-US" i="0">
                <a:effectLst/>
                <a:latin typeface="Arial" panose="020B0604020202020204" pitchFamily="34" charset="0"/>
                <a:cs typeface="Arial" panose="020B0604020202020204" pitchFamily="34" charset="0"/>
              </a:rPr>
              <a:t>7. What Is Safety?</a:t>
            </a:r>
            <a:br>
              <a:rPr lang="en-US" i="0">
                <a:effectLst/>
                <a:latin typeface="Arial" panose="020B0604020202020204" pitchFamily="34" charset="0"/>
                <a:cs typeface="Arial" panose="020B0604020202020204" pitchFamily="34" charset="0"/>
              </a:rPr>
            </a:br>
            <a:endParaRPr lang="en-US" i="0">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F2D13E5-03E6-4D7A-84F9-87274C7B4628}"/>
              </a:ext>
            </a:extLst>
          </p:cNvPr>
          <p:cNvSpPr>
            <a:spLocks noGrp="1"/>
          </p:cNvSpPr>
          <p:nvPr>
            <p:ph idx="1"/>
          </p:nvPr>
        </p:nvSpPr>
        <p:spPr>
          <a:xfrm>
            <a:off x="838200" y="2057400"/>
            <a:ext cx="10515600" cy="3871762"/>
          </a:xfrm>
        </p:spPr>
        <p:txBody>
          <a:bodyPr>
            <a:normAutofit/>
          </a:bodyPr>
          <a:lstStyle/>
          <a:p>
            <a:pPr lvl="0">
              <a:buClr>
                <a:srgbClr val="FFFFFF"/>
              </a:buClr>
            </a:pPr>
            <a:endParaRPr lang="en-US" sz="2400"/>
          </a:p>
          <a:p>
            <a:pPr lvl="0">
              <a:buClr>
                <a:srgbClr val="FFFFFF"/>
              </a:buClr>
            </a:pPr>
            <a:r>
              <a:rPr lang="en-US" sz="2400"/>
              <a:t>Old definition; the process of reducing injuries and illnesses; by counting incident rates and trying to decrease them</a:t>
            </a:r>
          </a:p>
          <a:p>
            <a:pPr lvl="0">
              <a:buClr>
                <a:srgbClr val="FFFFFF"/>
              </a:buClr>
            </a:pPr>
            <a:endParaRPr lang="en-US" sz="2400"/>
          </a:p>
          <a:p>
            <a:pPr lvl="0">
              <a:buClr>
                <a:srgbClr val="FFFFFF"/>
              </a:buClr>
            </a:pPr>
            <a:r>
              <a:rPr lang="en-US" sz="2400"/>
              <a:t>New definition of safety: Safety is not the absence of events; safety is the presence of defenses.</a:t>
            </a:r>
          </a:p>
          <a:p>
            <a:pPr marL="0" indent="0">
              <a:buNone/>
            </a:pPr>
            <a:endParaRPr lang="en-US" sz="2400"/>
          </a:p>
        </p:txBody>
      </p:sp>
    </p:spTree>
    <p:extLst>
      <p:ext uri="{BB962C8B-B14F-4D97-AF65-F5344CB8AC3E}">
        <p14:creationId xmlns:p14="http://schemas.microsoft.com/office/powerpoint/2010/main" val="1221619971"/>
      </p:ext>
    </p:extLst>
  </p:cSld>
  <p:clrMapOvr>
    <a:masterClrMapping/>
  </p:clrMapOvr>
  <p:transition spd="med">
    <p:cover dir="rd"/>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F43FC-826B-454A-BB6E-EA1C9EFB5E80}"/>
              </a:ext>
            </a:extLst>
          </p:cNvPr>
          <p:cNvSpPr>
            <a:spLocks noGrp="1"/>
          </p:cNvSpPr>
          <p:nvPr>
            <p:ph type="title"/>
          </p:nvPr>
        </p:nvSpPr>
        <p:spPr>
          <a:xfrm>
            <a:off x="838200" y="631825"/>
            <a:ext cx="10515600" cy="1325563"/>
          </a:xfrm>
        </p:spPr>
        <p:txBody>
          <a:bodyPr>
            <a:normAutofit/>
          </a:bodyPr>
          <a:lstStyle/>
          <a:p>
            <a:pPr marL="342900" lvl="0" indent="-342900">
              <a:lnSpc>
                <a:spcPct val="90000"/>
              </a:lnSpc>
              <a:spcBef>
                <a:spcPct val="20000"/>
              </a:spcBef>
            </a:pPr>
            <a:r>
              <a:rPr lang="en-US" sz="2800" i="0">
                <a:latin typeface="Tahoma"/>
                <a:ea typeface="+mn-ea"/>
                <a:cs typeface="+mn-cs"/>
              </a:rPr>
              <a:t>8. People Make Mistakes So Design Your Systems Accordingly</a:t>
            </a:r>
            <a:br>
              <a:rPr lang="en-US" sz="2800" i="0">
                <a:latin typeface="Tahoma"/>
                <a:ea typeface="+mn-ea"/>
                <a:cs typeface="+mn-cs"/>
              </a:rPr>
            </a:br>
            <a:endParaRPr lang="en-US" sz="2800"/>
          </a:p>
        </p:txBody>
      </p:sp>
      <p:sp>
        <p:nvSpPr>
          <p:cNvPr id="3" name="Content Placeholder 2">
            <a:extLst>
              <a:ext uri="{FF2B5EF4-FFF2-40B4-BE49-F238E27FC236}">
                <a16:creationId xmlns:a16="http://schemas.microsoft.com/office/drawing/2014/main" id="{B29C51E7-EA26-416C-9A0A-E2DCF408A81A}"/>
              </a:ext>
            </a:extLst>
          </p:cNvPr>
          <p:cNvSpPr>
            <a:spLocks noGrp="1"/>
          </p:cNvSpPr>
          <p:nvPr>
            <p:ph idx="1"/>
          </p:nvPr>
        </p:nvSpPr>
        <p:spPr>
          <a:xfrm>
            <a:off x="838200" y="2057400"/>
            <a:ext cx="10515600" cy="3871762"/>
          </a:xfrm>
        </p:spPr>
        <p:txBody>
          <a:bodyPr>
            <a:normAutofit/>
          </a:bodyPr>
          <a:lstStyle/>
          <a:p>
            <a:pPr lvl="0">
              <a:buClr>
                <a:srgbClr val="FFFFFF"/>
              </a:buClr>
            </a:pPr>
            <a:r>
              <a:rPr lang="en-US" sz="2400"/>
              <a:t>People are not perfect. They are fallible. They make mistakes</a:t>
            </a:r>
          </a:p>
          <a:p>
            <a:pPr marL="0" lvl="0" indent="0">
              <a:buClr>
                <a:srgbClr val="FFFFFF"/>
              </a:buClr>
              <a:buNone/>
            </a:pPr>
            <a:endParaRPr lang="en-US" sz="2400"/>
          </a:p>
          <a:p>
            <a:pPr lvl="0">
              <a:buClr>
                <a:srgbClr val="FFFFFF"/>
              </a:buClr>
            </a:pPr>
            <a:r>
              <a:rPr lang="en-US" sz="2400"/>
              <a:t>Everybody makes errors, everybody. The very worst performers make errors. The very best workers make errors Error is a predictable and natural part of being a human being.</a:t>
            </a:r>
          </a:p>
          <a:p>
            <a:endParaRPr lang="en-US" sz="2400"/>
          </a:p>
        </p:txBody>
      </p:sp>
    </p:spTree>
    <p:extLst>
      <p:ext uri="{BB962C8B-B14F-4D97-AF65-F5344CB8AC3E}">
        <p14:creationId xmlns:p14="http://schemas.microsoft.com/office/powerpoint/2010/main" val="1352830083"/>
      </p:ext>
    </p:extLst>
  </p:cSld>
  <p:clrMapOvr>
    <a:masterClrMapping/>
  </p:clrMapOvr>
  <p:transition spd="med">
    <p:cover dir="rd"/>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3B76D0A-F85D-4D1A-96F5-B5644B8FA6EF}"/>
              </a:ext>
            </a:extLst>
          </p:cNvPr>
          <p:cNvSpPr>
            <a:spLocks noGrp="1"/>
          </p:cNvSpPr>
          <p:nvPr>
            <p:ph type="ctrTitle"/>
          </p:nvPr>
        </p:nvSpPr>
        <p:spPr>
          <a:xfrm>
            <a:off x="4380588" y="965199"/>
            <a:ext cx="6766078" cy="4927601"/>
          </a:xfrm>
        </p:spPr>
        <p:txBody>
          <a:bodyPr anchor="ctr">
            <a:normAutofit/>
          </a:bodyPr>
          <a:lstStyle/>
          <a:p>
            <a:pPr algn="l">
              <a:lnSpc>
                <a:spcPct val="90000"/>
              </a:lnSpc>
              <a:defRPr/>
            </a:pPr>
            <a:br>
              <a:rPr lang="en-US" sz="3000">
                <a:solidFill>
                  <a:schemeClr val="tx1">
                    <a:lumMod val="85000"/>
                    <a:lumOff val="15000"/>
                  </a:schemeClr>
                </a:solidFill>
              </a:rPr>
            </a:br>
            <a:r>
              <a:rPr lang="en-US" sz="3000">
                <a:solidFill>
                  <a:schemeClr val="tx1">
                    <a:lumMod val="85000"/>
                    <a:lumOff val="15000"/>
                  </a:schemeClr>
                </a:solidFill>
                <a:latin typeface="Bookman Old Style" panose="02050604050505020204" pitchFamily="18" charset="0"/>
              </a:rPr>
              <a:t>“Whatever anyone does or says,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for my part I’m bound to the good.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In the same way an emerald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or gold or purple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might always proclaim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Whatever anyone does or says,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I must be what I am </a:t>
            </a:r>
            <a:br>
              <a:rPr lang="en-US" sz="3000">
                <a:solidFill>
                  <a:schemeClr val="tx1">
                    <a:lumMod val="85000"/>
                    <a:lumOff val="15000"/>
                  </a:schemeClr>
                </a:solidFill>
                <a:latin typeface="Bookman Old Style" panose="02050604050505020204" pitchFamily="18" charset="0"/>
              </a:rPr>
            </a:br>
            <a:r>
              <a:rPr lang="en-US" sz="3000">
                <a:solidFill>
                  <a:schemeClr val="tx1">
                    <a:lumMod val="85000"/>
                    <a:lumOff val="15000"/>
                  </a:schemeClr>
                </a:solidFill>
                <a:latin typeface="Bookman Old Style" panose="02050604050505020204" pitchFamily="18" charset="0"/>
              </a:rPr>
              <a:t>and so my true colors”</a:t>
            </a:r>
            <a:r>
              <a:rPr lang="en-US" sz="3000">
                <a:solidFill>
                  <a:schemeClr val="tx1">
                    <a:lumMod val="85000"/>
                    <a:lumOff val="15000"/>
                  </a:schemeClr>
                </a:solidFill>
              </a:rPr>
              <a:t>. </a:t>
            </a:r>
            <a:br>
              <a:rPr lang="en-US" sz="3000">
                <a:solidFill>
                  <a:schemeClr val="tx1">
                    <a:lumMod val="85000"/>
                    <a:lumOff val="15000"/>
                  </a:schemeClr>
                </a:solidFill>
              </a:rPr>
            </a:br>
            <a:br>
              <a:rPr lang="en-US" sz="3000">
                <a:solidFill>
                  <a:schemeClr val="tx1">
                    <a:lumMod val="85000"/>
                    <a:lumOff val="15000"/>
                  </a:schemeClr>
                </a:solidFill>
              </a:rPr>
            </a:br>
            <a:r>
              <a:rPr lang="en-US" sz="3000">
                <a:solidFill>
                  <a:schemeClr val="tx1">
                    <a:lumMod val="85000"/>
                    <a:lumOff val="15000"/>
                  </a:schemeClr>
                </a:solidFill>
              </a:rPr>
              <a:t>Marcus Aurellius </a:t>
            </a: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over dir="rd"/>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6961C-BC31-4764-A1F9-CC7B4B02ECFA}"/>
              </a:ext>
            </a:extLst>
          </p:cNvPr>
          <p:cNvSpPr>
            <a:spLocks noGrp="1"/>
          </p:cNvSpPr>
          <p:nvPr>
            <p:ph type="title"/>
          </p:nvPr>
        </p:nvSpPr>
        <p:spPr>
          <a:xfrm>
            <a:off x="838200" y="631825"/>
            <a:ext cx="10515600" cy="1325563"/>
          </a:xfrm>
        </p:spPr>
        <p:txBody>
          <a:bodyPr>
            <a:normAutofit/>
          </a:bodyPr>
          <a:lstStyle/>
          <a:p>
            <a:pPr>
              <a:lnSpc>
                <a:spcPct val="90000"/>
              </a:lnSpc>
            </a:pPr>
            <a:r>
              <a:rPr lang="en-US" sz="3400" i="0">
                <a:effectLst/>
              </a:rPr>
              <a:t>9. Safer Organizations are Learning Organizations</a:t>
            </a:r>
            <a:br>
              <a:rPr lang="en-US" sz="3400"/>
            </a:br>
            <a:endParaRPr lang="en-US" sz="3400"/>
          </a:p>
        </p:txBody>
      </p:sp>
      <p:sp>
        <p:nvSpPr>
          <p:cNvPr id="3" name="Content Placeholder 2">
            <a:extLst>
              <a:ext uri="{FF2B5EF4-FFF2-40B4-BE49-F238E27FC236}">
                <a16:creationId xmlns:a16="http://schemas.microsoft.com/office/drawing/2014/main" id="{6315EBC9-132A-40B7-8BEC-35E64567FF3B}"/>
              </a:ext>
            </a:extLst>
          </p:cNvPr>
          <p:cNvSpPr>
            <a:spLocks noGrp="1"/>
          </p:cNvSpPr>
          <p:nvPr>
            <p:ph idx="1"/>
          </p:nvPr>
        </p:nvSpPr>
        <p:spPr>
          <a:xfrm>
            <a:off x="838200" y="2057400"/>
            <a:ext cx="10515600" cy="3871762"/>
          </a:xfrm>
        </p:spPr>
        <p:txBody>
          <a:bodyPr>
            <a:normAutofit/>
          </a:bodyPr>
          <a:lstStyle/>
          <a:p>
            <a:r>
              <a:rPr lang="en-US" sz="2400"/>
              <a:t>Safety is directly connected to learning.</a:t>
            </a:r>
          </a:p>
          <a:p>
            <a:pPr marL="0" indent="0">
              <a:buNone/>
            </a:pPr>
            <a:endParaRPr lang="en-US" sz="2400"/>
          </a:p>
          <a:p>
            <a:r>
              <a:rPr lang="en-US" sz="2400"/>
              <a:t>Organizations need to learn from employees</a:t>
            </a:r>
          </a:p>
          <a:p>
            <a:pPr lvl="1"/>
            <a:r>
              <a:rPr lang="en-US" sz="2400"/>
              <a:t>the difference between work “as planned” and work “as performed:”</a:t>
            </a:r>
          </a:p>
          <a:p>
            <a:endParaRPr lang="en-US" sz="2400"/>
          </a:p>
          <a:p>
            <a:r>
              <a:rPr lang="en-US" sz="2400"/>
              <a:t>The space between planned work and performance work is the operational gap. In that operational gap lives a vast amount of information. This is where you learn about safety, as safety exists in your operations. </a:t>
            </a:r>
          </a:p>
          <a:p>
            <a:endParaRPr lang="en-US" sz="2400"/>
          </a:p>
        </p:txBody>
      </p:sp>
    </p:spTree>
    <p:extLst>
      <p:ext uri="{BB962C8B-B14F-4D97-AF65-F5344CB8AC3E}">
        <p14:creationId xmlns:p14="http://schemas.microsoft.com/office/powerpoint/2010/main" val="2281223193"/>
      </p:ext>
    </p:extLst>
  </p:cSld>
  <p:clrMapOvr>
    <a:masterClrMapping/>
  </p:clrMapOvr>
  <p:transition spd="med">
    <p:cover dir="rd"/>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185A0-0B62-48B6-BBFD-AF3812C0986C}"/>
              </a:ext>
            </a:extLst>
          </p:cNvPr>
          <p:cNvSpPr>
            <a:spLocks noGrp="1"/>
          </p:cNvSpPr>
          <p:nvPr>
            <p:ph type="title"/>
          </p:nvPr>
        </p:nvSpPr>
        <p:spPr>
          <a:xfrm>
            <a:off x="838200" y="631825"/>
            <a:ext cx="10515600" cy="1325563"/>
          </a:xfrm>
        </p:spPr>
        <p:txBody>
          <a:bodyPr>
            <a:normAutofit/>
          </a:bodyPr>
          <a:lstStyle/>
          <a:p>
            <a:r>
              <a:rPr lang="en-US" dirty="0"/>
              <a:t>Final Thought</a:t>
            </a:r>
          </a:p>
        </p:txBody>
      </p:sp>
      <p:sp>
        <p:nvSpPr>
          <p:cNvPr id="5" name="Rectangle 1">
            <a:extLst>
              <a:ext uri="{FF2B5EF4-FFF2-40B4-BE49-F238E27FC236}">
                <a16:creationId xmlns:a16="http://schemas.microsoft.com/office/drawing/2014/main" id="{AC7C5440-F7BE-462B-862B-ED41E814960A}"/>
              </a:ext>
            </a:extLst>
          </p:cNvPr>
          <p:cNvSpPr>
            <a:spLocks noGrp="1" noChangeArrowheads="1"/>
          </p:cNvSpPr>
          <p:nvPr>
            <p:ph idx="1"/>
          </p:nvPr>
        </p:nvSpPr>
        <p:spPr bwMode="auto">
          <a:xfrm>
            <a:off x="838200" y="2057400"/>
            <a:ext cx="10515600" cy="38717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3600" b="0" i="1" u="none" strike="noStrike" cap="none" normalizeH="0" baseline="0" dirty="0">
                <a:ln>
                  <a:noFill/>
                </a:ln>
                <a:effectLst/>
                <a:latin typeface="inherit"/>
              </a:rPr>
              <a:t>You cannot be a prophet in your own land</a:t>
            </a:r>
            <a:endParaRPr kumimoji="0" lang="en-US" altLang="en-US" sz="36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sz="3600" b="0" i="1" u="none" strike="noStrike" cap="none" normalizeH="0" baseline="0" dirty="0">
                <a:ln>
                  <a:noFill/>
                </a:ln>
                <a:effectLst/>
                <a:latin typeface="inherit"/>
              </a:rPr>
              <a:t>…but you can be an architect of culture change.</a:t>
            </a:r>
            <a:endParaRPr kumimoji="0" lang="en-US" altLang="en-US" sz="36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878295630"/>
      </p:ext>
    </p:extLst>
  </p:cSld>
  <p:clrMapOvr>
    <a:masterClrMapping/>
  </p:clrMapOvr>
  <p:transition spd="med">
    <p:cover dir="rd"/>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23ECA-2F2C-428E-8531-C02A6A2790B6}"/>
              </a:ext>
            </a:extLst>
          </p:cNvPr>
          <p:cNvSpPr>
            <a:spLocks noGrp="1"/>
          </p:cNvSpPr>
          <p:nvPr>
            <p:ph type="title"/>
          </p:nvPr>
        </p:nvSpPr>
        <p:spPr>
          <a:xfrm>
            <a:off x="838200" y="631825"/>
            <a:ext cx="10515600" cy="1325563"/>
          </a:xfrm>
        </p:spPr>
        <p:txBody>
          <a:bodyPr>
            <a:normAutofit/>
          </a:bodyPr>
          <a:lstStyle/>
          <a:p>
            <a:r>
              <a:rPr lang="en-US"/>
              <a:t>I am grateful for your time and kindness</a:t>
            </a:r>
          </a:p>
        </p:txBody>
      </p:sp>
      <p:sp>
        <p:nvSpPr>
          <p:cNvPr id="3" name="Content Placeholder 2">
            <a:extLst>
              <a:ext uri="{FF2B5EF4-FFF2-40B4-BE49-F238E27FC236}">
                <a16:creationId xmlns:a16="http://schemas.microsoft.com/office/drawing/2014/main" id="{E29ED920-2C25-4660-994B-C5644B2F2F5A}"/>
              </a:ext>
            </a:extLst>
          </p:cNvPr>
          <p:cNvSpPr>
            <a:spLocks noGrp="1"/>
          </p:cNvSpPr>
          <p:nvPr>
            <p:ph idx="1"/>
          </p:nvPr>
        </p:nvSpPr>
        <p:spPr>
          <a:xfrm>
            <a:off x="838200" y="2057400"/>
            <a:ext cx="10515600" cy="3871762"/>
          </a:xfrm>
        </p:spPr>
        <p:txBody>
          <a:bodyPr>
            <a:normAutofit/>
          </a:bodyPr>
          <a:lstStyle/>
          <a:p>
            <a:pPr marL="0" indent="0">
              <a:buNone/>
            </a:pPr>
            <a:r>
              <a:rPr lang="en-US" dirty="0"/>
              <a:t>Thank you &amp; God Bless </a:t>
            </a:r>
          </a:p>
          <a:p>
            <a:pPr marL="0" indent="0">
              <a:buNone/>
            </a:pPr>
            <a:r>
              <a:rPr lang="en-US" dirty="0">
                <a:hlinkClick r:id="rId2"/>
              </a:rPr>
              <a:t>BobbyHalton@gmail.com</a:t>
            </a:r>
            <a:endParaRPr lang="en-US" dirty="0"/>
          </a:p>
          <a:p>
            <a:pPr marL="0" indent="0">
              <a:buNone/>
            </a:pPr>
            <a:r>
              <a:rPr lang="en-US" dirty="0"/>
              <a:t>201 406 8278</a:t>
            </a:r>
          </a:p>
          <a:p>
            <a:pPr marL="0" indent="0">
              <a:buNone/>
            </a:pPr>
            <a:endParaRPr lang="en-US" sz="2400" dirty="0"/>
          </a:p>
        </p:txBody>
      </p:sp>
    </p:spTree>
    <p:extLst>
      <p:ext uri="{BB962C8B-B14F-4D97-AF65-F5344CB8AC3E}">
        <p14:creationId xmlns:p14="http://schemas.microsoft.com/office/powerpoint/2010/main" val="664566611"/>
      </p:ext>
    </p:extLst>
  </p:cSld>
  <p:clrMapOvr>
    <a:masterClrMapping/>
  </p:clrMapOvr>
  <p:transition spd="med">
    <p:cover dir="rd"/>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00"/>
            </a:gs>
            <a:gs pos="100000">
              <a:srgbClr val="000066"/>
            </a:gs>
          </a:gsLst>
          <a:lin ang="5400000" scaled="1"/>
        </a:gradFill>
        <a:effectLst/>
      </p:bgPr>
    </p:bg>
    <p:spTree>
      <p:nvGrpSpPr>
        <p:cNvPr id="1" name=""/>
        <p:cNvGrpSpPr/>
        <p:nvPr/>
      </p:nvGrpSpPr>
      <p:grpSpPr>
        <a:xfrm>
          <a:off x="0" y="0"/>
          <a:ext cx="0" cy="0"/>
          <a:chOff x="0" y="0"/>
          <a:chExt cx="0" cy="0"/>
        </a:xfrm>
      </p:grpSpPr>
      <p:pic>
        <p:nvPicPr>
          <p:cNvPr id="169987" name="Picture 3">
            <a:extLst>
              <a:ext uri="{FF2B5EF4-FFF2-40B4-BE49-F238E27FC236}">
                <a16:creationId xmlns:a16="http://schemas.microsoft.com/office/drawing/2014/main" id="{F5A9053C-C32A-48EA-94A0-CC3B2BA9EC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2451-0490-4DA1-B6E2-06190488197F}"/>
              </a:ext>
            </a:extLst>
          </p:cNvPr>
          <p:cNvSpPr>
            <a:spLocks noGrp="1"/>
          </p:cNvSpPr>
          <p:nvPr>
            <p:ph type="title"/>
          </p:nvPr>
        </p:nvSpPr>
        <p:spPr/>
        <p:txBody>
          <a:bodyPr/>
          <a:lstStyle/>
          <a:p>
            <a:pPr>
              <a:defRPr/>
            </a:pPr>
            <a:r>
              <a:rPr lang="en-US" dirty="0"/>
              <a:t>Command and Leadership</a:t>
            </a:r>
          </a:p>
        </p:txBody>
      </p:sp>
      <p:sp>
        <p:nvSpPr>
          <p:cNvPr id="3" name="Content Placeholder 2">
            <a:extLst>
              <a:ext uri="{FF2B5EF4-FFF2-40B4-BE49-F238E27FC236}">
                <a16:creationId xmlns:a16="http://schemas.microsoft.com/office/drawing/2014/main" id="{C3E0C716-0CD2-417B-A0B7-D59C67E4D259}"/>
              </a:ext>
            </a:extLst>
          </p:cNvPr>
          <p:cNvSpPr>
            <a:spLocks noGrp="1"/>
          </p:cNvSpPr>
          <p:nvPr>
            <p:ph idx="1"/>
          </p:nvPr>
        </p:nvSpPr>
        <p:spPr/>
        <p:txBody>
          <a:bodyPr/>
          <a:lstStyle/>
          <a:p>
            <a:pPr>
              <a:defRPr/>
            </a:pPr>
            <a:r>
              <a:rPr lang="en-US" dirty="0"/>
              <a:t>The Modern Practicing Stoics View</a:t>
            </a:r>
          </a:p>
          <a:p>
            <a:pPr>
              <a:defRPr/>
            </a:pPr>
            <a:endParaRPr lang="en-US" dirty="0"/>
          </a:p>
          <a:p>
            <a:pPr>
              <a:defRPr/>
            </a:pPr>
            <a:r>
              <a:rPr lang="en-US" dirty="0"/>
              <a:t>Only practitioners can define</a:t>
            </a:r>
          </a:p>
          <a:p>
            <a:pPr>
              <a:defRPr/>
            </a:pPr>
            <a:endParaRPr lang="en-US" dirty="0"/>
          </a:p>
          <a:p>
            <a:pPr>
              <a:defRPr/>
            </a:pPr>
            <a:r>
              <a:rPr lang="en-US" dirty="0"/>
              <a:t>Skin In The Game</a:t>
            </a:r>
          </a:p>
        </p:txBody>
      </p:sp>
      <p:sp>
        <p:nvSpPr>
          <p:cNvPr id="39940" name="Footer Placeholder 3">
            <a:extLst>
              <a:ext uri="{FF2B5EF4-FFF2-40B4-BE49-F238E27FC236}">
                <a16:creationId xmlns:a16="http://schemas.microsoft.com/office/drawing/2014/main" id="{37345714-A552-45CD-AC65-968A4C440C1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9952D3-44EB-409D-A226-30F5A67099D8}"/>
              </a:ext>
            </a:extLst>
          </p:cNvPr>
          <p:cNvSpPr>
            <a:spLocks noGrp="1"/>
          </p:cNvSpPr>
          <p:nvPr>
            <p:ph type="title"/>
          </p:nvPr>
        </p:nvSpPr>
        <p:spPr/>
        <p:txBody>
          <a:bodyPr/>
          <a:lstStyle/>
          <a:p>
            <a:pPr>
              <a:defRPr/>
            </a:pPr>
            <a:r>
              <a:rPr lang="en-US" dirty="0"/>
              <a:t>Three Disciplines of Command  </a:t>
            </a:r>
          </a:p>
        </p:txBody>
      </p:sp>
      <p:sp>
        <p:nvSpPr>
          <p:cNvPr id="5" name="Content Placeholder 4">
            <a:extLst>
              <a:ext uri="{FF2B5EF4-FFF2-40B4-BE49-F238E27FC236}">
                <a16:creationId xmlns:a16="http://schemas.microsoft.com/office/drawing/2014/main" id="{836691AF-450C-412C-8DCC-1CC8AAC4EAC8}"/>
              </a:ext>
            </a:extLst>
          </p:cNvPr>
          <p:cNvSpPr>
            <a:spLocks noGrp="1"/>
          </p:cNvSpPr>
          <p:nvPr>
            <p:ph idx="1"/>
          </p:nvPr>
        </p:nvSpPr>
        <p:spPr>
          <a:xfrm>
            <a:off x="2209800" y="1981200"/>
            <a:ext cx="8001000" cy="3886200"/>
          </a:xfrm>
        </p:spPr>
        <p:txBody>
          <a:bodyPr/>
          <a:lstStyle/>
          <a:p>
            <a:pPr>
              <a:defRPr/>
            </a:pPr>
            <a:r>
              <a:rPr lang="en-US" dirty="0"/>
              <a:t>Discipline of Perception</a:t>
            </a:r>
          </a:p>
          <a:p>
            <a:pPr>
              <a:defRPr/>
            </a:pPr>
            <a:endParaRPr lang="en-US" dirty="0"/>
          </a:p>
          <a:p>
            <a:pPr>
              <a:defRPr/>
            </a:pPr>
            <a:r>
              <a:rPr lang="en-US" dirty="0"/>
              <a:t>Discipline of Action</a:t>
            </a:r>
          </a:p>
          <a:p>
            <a:pPr>
              <a:defRPr/>
            </a:pPr>
            <a:endParaRPr lang="en-US" dirty="0"/>
          </a:p>
          <a:p>
            <a:pPr>
              <a:defRPr/>
            </a:pPr>
            <a:r>
              <a:rPr lang="en-US" dirty="0"/>
              <a:t>Discipline of Will </a:t>
            </a:r>
          </a:p>
        </p:txBody>
      </p:sp>
      <p:sp>
        <p:nvSpPr>
          <p:cNvPr id="40964" name="Footer Placeholder 2">
            <a:extLst>
              <a:ext uri="{FF2B5EF4-FFF2-40B4-BE49-F238E27FC236}">
                <a16:creationId xmlns:a16="http://schemas.microsoft.com/office/drawing/2014/main" id="{B246F1FC-918F-4325-9758-1BCCCD1A520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D76634-A061-4ED1-B3D6-A7C8191F4754}"/>
              </a:ext>
            </a:extLst>
          </p:cNvPr>
          <p:cNvSpPr>
            <a:spLocks noGrp="1"/>
          </p:cNvSpPr>
          <p:nvPr>
            <p:ph type="title"/>
          </p:nvPr>
        </p:nvSpPr>
        <p:spPr/>
        <p:txBody>
          <a:bodyPr/>
          <a:lstStyle/>
          <a:p>
            <a:pPr>
              <a:defRPr/>
            </a:pPr>
            <a:r>
              <a:rPr lang="en-US" dirty="0"/>
              <a:t>Four Fundamental Virtues </a:t>
            </a:r>
          </a:p>
        </p:txBody>
      </p:sp>
      <p:sp>
        <p:nvSpPr>
          <p:cNvPr id="6" name="Content Placeholder 5">
            <a:extLst>
              <a:ext uri="{FF2B5EF4-FFF2-40B4-BE49-F238E27FC236}">
                <a16:creationId xmlns:a16="http://schemas.microsoft.com/office/drawing/2014/main" id="{7DCC80B4-5A2A-4247-A4F8-A55C56F63120}"/>
              </a:ext>
            </a:extLst>
          </p:cNvPr>
          <p:cNvSpPr>
            <a:spLocks noGrp="1"/>
          </p:cNvSpPr>
          <p:nvPr>
            <p:ph idx="1"/>
          </p:nvPr>
        </p:nvSpPr>
        <p:spPr/>
        <p:txBody>
          <a:bodyPr/>
          <a:lstStyle/>
          <a:p>
            <a:pPr>
              <a:defRPr/>
            </a:pPr>
            <a:r>
              <a:rPr lang="en-US" dirty="0"/>
              <a:t>Self Control</a:t>
            </a:r>
          </a:p>
          <a:p>
            <a:pPr>
              <a:defRPr/>
            </a:pPr>
            <a:endParaRPr lang="en-US" dirty="0"/>
          </a:p>
          <a:p>
            <a:pPr>
              <a:defRPr/>
            </a:pPr>
            <a:r>
              <a:rPr lang="en-US" dirty="0"/>
              <a:t>Courage</a:t>
            </a:r>
          </a:p>
          <a:p>
            <a:pPr>
              <a:defRPr/>
            </a:pPr>
            <a:endParaRPr lang="en-US" dirty="0"/>
          </a:p>
          <a:p>
            <a:pPr>
              <a:defRPr/>
            </a:pPr>
            <a:r>
              <a:rPr lang="en-US" dirty="0"/>
              <a:t>Justice</a:t>
            </a:r>
          </a:p>
          <a:p>
            <a:pPr>
              <a:defRPr/>
            </a:pPr>
            <a:endParaRPr lang="en-US" dirty="0"/>
          </a:p>
          <a:p>
            <a:pPr>
              <a:defRPr/>
            </a:pPr>
            <a:r>
              <a:rPr lang="en-US" dirty="0"/>
              <a:t>Wisdom</a:t>
            </a:r>
          </a:p>
        </p:txBody>
      </p:sp>
      <p:sp>
        <p:nvSpPr>
          <p:cNvPr id="41988" name="Footer Placeholder 3">
            <a:extLst>
              <a:ext uri="{FF2B5EF4-FFF2-40B4-BE49-F238E27FC236}">
                <a16:creationId xmlns:a16="http://schemas.microsoft.com/office/drawing/2014/main" id="{404353E4-1963-4838-9F77-7A2D2CA3B33A}"/>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0673-74B4-49AB-966E-EFF1CE4EBB63}"/>
              </a:ext>
            </a:extLst>
          </p:cNvPr>
          <p:cNvSpPr>
            <a:spLocks noGrp="1"/>
          </p:cNvSpPr>
          <p:nvPr>
            <p:ph type="title"/>
          </p:nvPr>
        </p:nvSpPr>
        <p:spPr/>
        <p:txBody>
          <a:bodyPr/>
          <a:lstStyle/>
          <a:p>
            <a:pPr>
              <a:defRPr/>
            </a:pPr>
            <a:r>
              <a:rPr lang="en-US" dirty="0"/>
              <a:t>                  The Triad </a:t>
            </a:r>
            <a:r>
              <a:rPr lang="en-US" sz="2800" dirty="0" err="1"/>
              <a:t>Nassim</a:t>
            </a:r>
            <a:r>
              <a:rPr lang="en-US" sz="2800" dirty="0"/>
              <a:t> </a:t>
            </a:r>
            <a:r>
              <a:rPr lang="en-US" sz="2800" dirty="0" err="1"/>
              <a:t>Taleb</a:t>
            </a:r>
            <a:endParaRPr lang="en-US" sz="2800" dirty="0"/>
          </a:p>
        </p:txBody>
      </p:sp>
      <p:sp>
        <p:nvSpPr>
          <p:cNvPr id="3" name="Content Placeholder 2">
            <a:extLst>
              <a:ext uri="{FF2B5EF4-FFF2-40B4-BE49-F238E27FC236}">
                <a16:creationId xmlns:a16="http://schemas.microsoft.com/office/drawing/2014/main" id="{ADA2540D-C2D0-42E1-B329-5AFD2BE8929C}"/>
              </a:ext>
            </a:extLst>
          </p:cNvPr>
          <p:cNvSpPr>
            <a:spLocks noGrp="1"/>
          </p:cNvSpPr>
          <p:nvPr>
            <p:ph idx="1"/>
          </p:nvPr>
        </p:nvSpPr>
        <p:spPr/>
        <p:txBody>
          <a:bodyPr/>
          <a:lstStyle/>
          <a:p>
            <a:pPr>
              <a:defRPr/>
            </a:pPr>
            <a:r>
              <a:rPr lang="en-US" dirty="0"/>
              <a:t>Fragile</a:t>
            </a:r>
          </a:p>
          <a:p>
            <a:pPr lvl="1">
              <a:defRPr/>
            </a:pPr>
            <a:r>
              <a:rPr lang="en-US" dirty="0"/>
              <a:t>Things that dislike disturbances </a:t>
            </a:r>
          </a:p>
          <a:p>
            <a:pPr marL="0" indent="0">
              <a:buNone/>
              <a:defRPr/>
            </a:pPr>
            <a:endParaRPr lang="en-US" dirty="0"/>
          </a:p>
          <a:p>
            <a:pPr>
              <a:defRPr/>
            </a:pPr>
            <a:r>
              <a:rPr lang="en-US" dirty="0"/>
              <a:t>Robust</a:t>
            </a:r>
          </a:p>
          <a:p>
            <a:pPr lvl="1">
              <a:defRPr/>
            </a:pPr>
            <a:r>
              <a:rPr lang="en-US" dirty="0"/>
              <a:t>Things that are neutral to disturbances </a:t>
            </a:r>
          </a:p>
          <a:p>
            <a:pPr marL="0" indent="0">
              <a:buNone/>
              <a:defRPr/>
            </a:pPr>
            <a:endParaRPr lang="en-US" dirty="0"/>
          </a:p>
          <a:p>
            <a:pPr>
              <a:defRPr/>
            </a:pPr>
            <a:r>
              <a:rPr lang="en-US" dirty="0"/>
              <a:t>Anti-fragile </a:t>
            </a:r>
          </a:p>
          <a:p>
            <a:pPr lvl="1">
              <a:defRPr/>
            </a:pPr>
            <a:r>
              <a:rPr lang="en-US" dirty="0"/>
              <a:t>Things that like disturbances </a:t>
            </a:r>
          </a:p>
          <a:p>
            <a:pPr>
              <a:defRPr/>
            </a:pPr>
            <a:endParaRPr lang="en-US" dirty="0"/>
          </a:p>
        </p:txBody>
      </p:sp>
      <p:sp>
        <p:nvSpPr>
          <p:cNvPr id="49156" name="Footer Placeholder 3">
            <a:extLst>
              <a:ext uri="{FF2B5EF4-FFF2-40B4-BE49-F238E27FC236}">
                <a16:creationId xmlns:a16="http://schemas.microsoft.com/office/drawing/2014/main" id="{E03ACDA2-8EE5-47E8-9843-4678B4020A5C}"/>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288C-BB97-42F5-AFA1-680E8024B39A}"/>
              </a:ext>
            </a:extLst>
          </p:cNvPr>
          <p:cNvSpPr>
            <a:spLocks noGrp="1"/>
          </p:cNvSpPr>
          <p:nvPr>
            <p:ph type="title"/>
          </p:nvPr>
        </p:nvSpPr>
        <p:spPr/>
        <p:txBody>
          <a:bodyPr/>
          <a:lstStyle/>
          <a:p>
            <a:pPr>
              <a:defRPr/>
            </a:pPr>
            <a:r>
              <a:rPr lang="en-US" dirty="0"/>
              <a:t>Influencers on volitility  </a:t>
            </a:r>
          </a:p>
        </p:txBody>
      </p:sp>
      <p:sp>
        <p:nvSpPr>
          <p:cNvPr id="3" name="Content Placeholder 2">
            <a:extLst>
              <a:ext uri="{FF2B5EF4-FFF2-40B4-BE49-F238E27FC236}">
                <a16:creationId xmlns:a16="http://schemas.microsoft.com/office/drawing/2014/main" id="{D8C43F2D-EEE6-43C0-9A3C-031BC7E1888F}"/>
              </a:ext>
            </a:extLst>
          </p:cNvPr>
          <p:cNvSpPr>
            <a:spLocks noGrp="1"/>
          </p:cNvSpPr>
          <p:nvPr>
            <p:ph idx="1"/>
          </p:nvPr>
        </p:nvSpPr>
        <p:spPr>
          <a:xfrm>
            <a:off x="2209800" y="1371600"/>
            <a:ext cx="7924800" cy="5181600"/>
          </a:xfrm>
        </p:spPr>
        <p:txBody>
          <a:bodyPr/>
          <a:lstStyle/>
          <a:p>
            <a:pPr>
              <a:defRPr/>
            </a:pPr>
            <a:r>
              <a:rPr lang="en-US" dirty="0"/>
              <a:t>Risk</a:t>
            </a:r>
          </a:p>
          <a:p>
            <a:pPr lvl="1">
              <a:defRPr/>
            </a:pPr>
            <a:r>
              <a:rPr lang="en-US" dirty="0"/>
              <a:t>Underestimated</a:t>
            </a:r>
          </a:p>
          <a:p>
            <a:pPr lvl="1">
              <a:defRPr/>
            </a:pPr>
            <a:r>
              <a:rPr lang="en-US" dirty="0"/>
              <a:t>Based on previous experience</a:t>
            </a:r>
          </a:p>
          <a:p>
            <a:pPr marL="457200" lvl="1" indent="0">
              <a:buNone/>
              <a:defRPr/>
            </a:pPr>
            <a:endParaRPr lang="en-US" dirty="0"/>
          </a:p>
          <a:p>
            <a:pPr>
              <a:defRPr/>
            </a:pPr>
            <a:r>
              <a:rPr lang="en-US" dirty="0"/>
              <a:t>Size</a:t>
            </a:r>
          </a:p>
          <a:p>
            <a:pPr lvl="1">
              <a:defRPr/>
            </a:pPr>
            <a:r>
              <a:rPr lang="en-US" dirty="0"/>
              <a:t>Large ^ fragility</a:t>
            </a:r>
          </a:p>
          <a:p>
            <a:pPr marL="457200" lvl="1" indent="0">
              <a:buNone/>
              <a:defRPr/>
            </a:pPr>
            <a:r>
              <a:rPr lang="en-US" dirty="0"/>
              <a:t> </a:t>
            </a:r>
          </a:p>
          <a:p>
            <a:pPr>
              <a:defRPr/>
            </a:pPr>
            <a:r>
              <a:rPr lang="en-US" dirty="0"/>
              <a:t>Complexity</a:t>
            </a:r>
          </a:p>
          <a:p>
            <a:pPr lvl="1">
              <a:defRPr/>
            </a:pPr>
            <a:r>
              <a:rPr lang="en-US" dirty="0"/>
              <a:t>Nonlinearity</a:t>
            </a:r>
          </a:p>
          <a:p>
            <a:pPr lvl="1">
              <a:defRPr/>
            </a:pPr>
            <a:endParaRPr lang="en-US" dirty="0"/>
          </a:p>
        </p:txBody>
      </p:sp>
      <p:sp>
        <p:nvSpPr>
          <p:cNvPr id="50180" name="Footer Placeholder 3">
            <a:extLst>
              <a:ext uri="{FF2B5EF4-FFF2-40B4-BE49-F238E27FC236}">
                <a16:creationId xmlns:a16="http://schemas.microsoft.com/office/drawing/2014/main" id="{2ADF9305-40CD-4C01-9853-72B87990ABDA}"/>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7ACC-4293-402B-B0CF-DE2BDFA37EFF}"/>
              </a:ext>
            </a:extLst>
          </p:cNvPr>
          <p:cNvSpPr>
            <a:spLocks noGrp="1"/>
          </p:cNvSpPr>
          <p:nvPr>
            <p:ph type="title"/>
          </p:nvPr>
        </p:nvSpPr>
        <p:spPr/>
        <p:txBody>
          <a:bodyPr/>
          <a:lstStyle/>
          <a:p>
            <a:pPr>
              <a:defRPr/>
            </a:pPr>
            <a:r>
              <a:rPr lang="en-US" dirty="0"/>
              <a:t>Trauma  </a:t>
            </a:r>
          </a:p>
        </p:txBody>
      </p:sp>
      <p:sp>
        <p:nvSpPr>
          <p:cNvPr id="3" name="Text Placeholder 2">
            <a:extLst>
              <a:ext uri="{FF2B5EF4-FFF2-40B4-BE49-F238E27FC236}">
                <a16:creationId xmlns:a16="http://schemas.microsoft.com/office/drawing/2014/main" id="{8C4C7E38-D671-4DF6-B69A-E137A713A64B}"/>
              </a:ext>
            </a:extLst>
          </p:cNvPr>
          <p:cNvSpPr>
            <a:spLocks noGrp="1"/>
          </p:cNvSpPr>
          <p:nvPr>
            <p:ph type="body" idx="1"/>
          </p:nvPr>
        </p:nvSpPr>
        <p:spPr/>
        <p:txBody>
          <a:bodyPr/>
          <a:lstStyle/>
          <a:p>
            <a:pPr>
              <a:defRPr/>
            </a:pPr>
            <a:r>
              <a:rPr lang="en-US" dirty="0">
                <a:solidFill>
                  <a:srgbClr val="FFFF00"/>
                </a:solidFill>
              </a:rPr>
              <a:t>Post Traumatic Stress</a:t>
            </a:r>
          </a:p>
        </p:txBody>
      </p:sp>
      <p:sp>
        <p:nvSpPr>
          <p:cNvPr id="4" name="Content Placeholder 3">
            <a:extLst>
              <a:ext uri="{FF2B5EF4-FFF2-40B4-BE49-F238E27FC236}">
                <a16:creationId xmlns:a16="http://schemas.microsoft.com/office/drawing/2014/main" id="{35E085DE-E1DE-49D5-BCDC-31F7C2A7DA80}"/>
              </a:ext>
            </a:extLst>
          </p:cNvPr>
          <p:cNvSpPr>
            <a:spLocks noGrp="1"/>
          </p:cNvSpPr>
          <p:nvPr>
            <p:ph sz="half" idx="2"/>
          </p:nvPr>
        </p:nvSpPr>
        <p:spPr/>
        <p:txBody>
          <a:bodyPr/>
          <a:lstStyle/>
          <a:p>
            <a:pPr>
              <a:defRPr/>
            </a:pPr>
            <a:r>
              <a:rPr lang="en-US" dirty="0"/>
              <a:t>Significant events</a:t>
            </a:r>
          </a:p>
          <a:p>
            <a:pPr>
              <a:defRPr/>
            </a:pPr>
            <a:r>
              <a:rPr lang="en-US" dirty="0"/>
              <a:t>Normal stress</a:t>
            </a:r>
          </a:p>
          <a:p>
            <a:pPr>
              <a:defRPr/>
            </a:pPr>
            <a:r>
              <a:rPr lang="en-US" dirty="0"/>
              <a:t>Triggers</a:t>
            </a:r>
          </a:p>
          <a:p>
            <a:pPr>
              <a:defRPr/>
            </a:pPr>
            <a:r>
              <a:rPr lang="en-US" dirty="0"/>
              <a:t>Training</a:t>
            </a:r>
          </a:p>
          <a:p>
            <a:pPr>
              <a:defRPr/>
            </a:pPr>
            <a:r>
              <a:rPr lang="en-US" dirty="0"/>
              <a:t>Conditioning  </a:t>
            </a:r>
          </a:p>
          <a:p>
            <a:pPr>
              <a:defRPr/>
            </a:pPr>
            <a:r>
              <a:rPr lang="en-US" dirty="0"/>
              <a:t>Environment </a:t>
            </a:r>
          </a:p>
        </p:txBody>
      </p:sp>
      <p:sp>
        <p:nvSpPr>
          <p:cNvPr id="5" name="Text Placeholder 4">
            <a:extLst>
              <a:ext uri="{FF2B5EF4-FFF2-40B4-BE49-F238E27FC236}">
                <a16:creationId xmlns:a16="http://schemas.microsoft.com/office/drawing/2014/main" id="{E8B212FE-1E5E-4DDC-A29B-2FEAB30B8533}"/>
              </a:ext>
            </a:extLst>
          </p:cNvPr>
          <p:cNvSpPr>
            <a:spLocks noGrp="1"/>
          </p:cNvSpPr>
          <p:nvPr>
            <p:ph type="body" sz="quarter" idx="3"/>
          </p:nvPr>
        </p:nvSpPr>
        <p:spPr/>
        <p:txBody>
          <a:bodyPr/>
          <a:lstStyle/>
          <a:p>
            <a:pPr>
              <a:defRPr/>
            </a:pPr>
            <a:r>
              <a:rPr lang="en-US" dirty="0">
                <a:solidFill>
                  <a:srgbClr val="FFFF00"/>
                </a:solidFill>
              </a:rPr>
              <a:t>Post Traumatic Growth</a:t>
            </a:r>
          </a:p>
        </p:txBody>
      </p:sp>
      <p:sp>
        <p:nvSpPr>
          <p:cNvPr id="6" name="Content Placeholder 5">
            <a:extLst>
              <a:ext uri="{FF2B5EF4-FFF2-40B4-BE49-F238E27FC236}">
                <a16:creationId xmlns:a16="http://schemas.microsoft.com/office/drawing/2014/main" id="{7296AB8E-55F1-4E01-BBDC-6F6A6EFFE121}"/>
              </a:ext>
            </a:extLst>
          </p:cNvPr>
          <p:cNvSpPr>
            <a:spLocks noGrp="1"/>
          </p:cNvSpPr>
          <p:nvPr>
            <p:ph sz="quarter" idx="4"/>
          </p:nvPr>
        </p:nvSpPr>
        <p:spPr/>
        <p:txBody>
          <a:bodyPr/>
          <a:lstStyle/>
          <a:p>
            <a:pPr>
              <a:defRPr/>
            </a:pPr>
            <a:r>
              <a:rPr lang="en-US" dirty="0"/>
              <a:t>Significant events</a:t>
            </a:r>
          </a:p>
          <a:p>
            <a:pPr>
              <a:defRPr/>
            </a:pPr>
            <a:r>
              <a:rPr lang="en-US" dirty="0"/>
              <a:t>Normal stress</a:t>
            </a:r>
          </a:p>
          <a:p>
            <a:pPr>
              <a:defRPr/>
            </a:pPr>
            <a:r>
              <a:rPr lang="en-US" dirty="0"/>
              <a:t>Triggers</a:t>
            </a:r>
          </a:p>
          <a:p>
            <a:pPr>
              <a:defRPr/>
            </a:pPr>
            <a:r>
              <a:rPr lang="en-US" dirty="0"/>
              <a:t>Training</a:t>
            </a:r>
          </a:p>
          <a:p>
            <a:pPr>
              <a:defRPr/>
            </a:pPr>
            <a:r>
              <a:rPr lang="en-US" dirty="0"/>
              <a:t>Conditioning </a:t>
            </a:r>
          </a:p>
          <a:p>
            <a:pPr>
              <a:defRPr/>
            </a:pPr>
            <a:r>
              <a:rPr lang="en-US" dirty="0"/>
              <a:t>Environment </a:t>
            </a:r>
          </a:p>
        </p:txBody>
      </p:sp>
      <p:sp>
        <p:nvSpPr>
          <p:cNvPr id="51207" name="Footer Placeholder 6">
            <a:extLst>
              <a:ext uri="{FF2B5EF4-FFF2-40B4-BE49-F238E27FC236}">
                <a16:creationId xmlns:a16="http://schemas.microsoft.com/office/drawing/2014/main" id="{32F5B153-195B-4586-9C2A-F37440B84BC8}"/>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FE15B6A-6CDE-4032-8C3F-10A15190B225}"/>
              </a:ext>
            </a:extLst>
          </p:cNvPr>
          <p:cNvSpPr/>
          <p:nvPr/>
        </p:nvSpPr>
        <p:spPr>
          <a:xfrm rot="9194659" flipH="1">
            <a:off x="3987800" y="2124076"/>
            <a:ext cx="6045200" cy="3173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100">
              <a:solidFill>
                <a:srgbClr val="EAEAEA"/>
              </a:solidFill>
              <a:latin typeface="Tahoma"/>
            </a:endParaRPr>
          </a:p>
        </p:txBody>
      </p:sp>
      <p:sp>
        <p:nvSpPr>
          <p:cNvPr id="2" name="Title 1">
            <a:extLst>
              <a:ext uri="{FF2B5EF4-FFF2-40B4-BE49-F238E27FC236}">
                <a16:creationId xmlns:a16="http://schemas.microsoft.com/office/drawing/2014/main" id="{7278B527-245E-40AE-B5C8-29EAA7C794C7}"/>
              </a:ext>
            </a:extLst>
          </p:cNvPr>
          <p:cNvSpPr>
            <a:spLocks noGrp="1"/>
          </p:cNvSpPr>
          <p:nvPr>
            <p:ph type="title"/>
          </p:nvPr>
        </p:nvSpPr>
        <p:spPr>
          <a:xfrm>
            <a:off x="2530475" y="228601"/>
            <a:ext cx="7131050" cy="1336675"/>
          </a:xfrm>
        </p:spPr>
        <p:txBody>
          <a:bodyPr/>
          <a:lstStyle/>
          <a:p>
            <a:pPr>
              <a:defRPr/>
            </a:pPr>
            <a:r>
              <a:rPr lang="en-US" dirty="0"/>
              <a:t>Life, Rules, Expectations, Obstacles, Tools</a:t>
            </a:r>
          </a:p>
        </p:txBody>
      </p:sp>
      <p:graphicFrame>
        <p:nvGraphicFramePr>
          <p:cNvPr id="3" name="Diagram 2">
            <a:extLst>
              <a:ext uri="{FF2B5EF4-FFF2-40B4-BE49-F238E27FC236}">
                <a16:creationId xmlns:a16="http://schemas.microsoft.com/office/drawing/2014/main" id="{7FD46E73-61B4-48E9-A68C-1A6C1FC73CE4}"/>
              </a:ext>
            </a:extLst>
          </p:cNvPr>
          <p:cNvGraphicFramePr/>
          <p:nvPr>
            <p:extLst>
              <p:ext uri="{D42A27DB-BD31-4B8C-83A1-F6EECF244321}">
                <p14:modId xmlns:p14="http://schemas.microsoft.com/office/powerpoint/2010/main" val="3878108717"/>
              </p:ext>
            </p:extLst>
          </p:nvPr>
        </p:nvGraphicFramePr>
        <p:xfrm>
          <a:off x="2667000" y="1440873"/>
          <a:ext cx="8264236" cy="5047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C5007672-9046-4B26-8970-0B5164B8FA14}"/>
              </a:ext>
            </a:extLst>
          </p:cNvPr>
          <p:cNvGraphicFramePr/>
          <p:nvPr>
            <p:extLst>
              <p:ext uri="{D42A27DB-BD31-4B8C-83A1-F6EECF244321}">
                <p14:modId xmlns:p14="http://schemas.microsoft.com/office/powerpoint/2010/main" val="2509681588"/>
              </p:ext>
            </p:extLst>
          </p:nvPr>
        </p:nvGraphicFramePr>
        <p:xfrm>
          <a:off x="230864" y="1696166"/>
          <a:ext cx="2574683" cy="37018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3798" name="Picture 4">
            <a:extLst>
              <a:ext uri="{FF2B5EF4-FFF2-40B4-BE49-F238E27FC236}">
                <a16:creationId xmlns:a16="http://schemas.microsoft.com/office/drawing/2014/main" id="{EF15B957-50D0-4F44-ABA4-1860075778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8700" y="5981700"/>
            <a:ext cx="74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D9061-E7E3-48D5-9D0B-984EC2503604}"/>
              </a:ext>
            </a:extLst>
          </p:cNvPr>
          <p:cNvSpPr>
            <a:spLocks noGrp="1"/>
          </p:cNvSpPr>
          <p:nvPr>
            <p:ph type="title"/>
          </p:nvPr>
        </p:nvSpPr>
        <p:spPr/>
        <p:txBody>
          <a:bodyPr/>
          <a:lstStyle/>
          <a:p>
            <a:pPr>
              <a:defRPr/>
            </a:pPr>
            <a:r>
              <a:rPr lang="en-US" dirty="0"/>
              <a:t>Post Traumatic Growth </a:t>
            </a:r>
          </a:p>
        </p:txBody>
      </p:sp>
      <p:sp>
        <p:nvSpPr>
          <p:cNvPr id="3" name="Content Placeholder 2">
            <a:extLst>
              <a:ext uri="{FF2B5EF4-FFF2-40B4-BE49-F238E27FC236}">
                <a16:creationId xmlns:a16="http://schemas.microsoft.com/office/drawing/2014/main" id="{BCB83F5B-8E19-4197-8D24-53245933EA36}"/>
              </a:ext>
            </a:extLst>
          </p:cNvPr>
          <p:cNvSpPr>
            <a:spLocks noGrp="1"/>
          </p:cNvSpPr>
          <p:nvPr>
            <p:ph idx="1"/>
          </p:nvPr>
        </p:nvSpPr>
        <p:spPr>
          <a:xfrm>
            <a:off x="1905000" y="1143000"/>
            <a:ext cx="8534400" cy="5410200"/>
          </a:xfrm>
        </p:spPr>
        <p:txBody>
          <a:bodyPr/>
          <a:lstStyle/>
          <a:p>
            <a:pPr marL="514350" indent="-514350">
              <a:buFont typeface="+mj-lt"/>
              <a:buAutoNum type="arabicPeriod"/>
              <a:defRPr/>
            </a:pPr>
            <a:r>
              <a:rPr lang="en-US" dirty="0"/>
              <a:t>new opportunities or possibilities in life</a:t>
            </a:r>
          </a:p>
          <a:p>
            <a:pPr marL="514350" indent="-514350">
              <a:buFont typeface="+mj-lt"/>
              <a:buAutoNum type="arabicPeriod"/>
              <a:defRPr/>
            </a:pPr>
            <a:endParaRPr lang="en-US" dirty="0"/>
          </a:p>
          <a:p>
            <a:pPr marL="514350" indent="-514350">
              <a:buFont typeface="+mj-lt"/>
              <a:buAutoNum type="arabicPeriod"/>
              <a:defRPr/>
            </a:pPr>
            <a:r>
              <a:rPr lang="en-US" dirty="0"/>
              <a:t>increased sense of personal strength</a:t>
            </a:r>
          </a:p>
          <a:p>
            <a:pPr marL="514350" indent="-514350">
              <a:buFont typeface="+mj-lt"/>
              <a:buAutoNum type="arabicPeriod"/>
              <a:defRPr/>
            </a:pPr>
            <a:endParaRPr lang="en-US" dirty="0"/>
          </a:p>
          <a:p>
            <a:pPr marL="514350" indent="-514350">
              <a:buFont typeface="+mj-lt"/>
              <a:buAutoNum type="arabicPeriod"/>
              <a:defRPr/>
            </a:pPr>
            <a:r>
              <a:rPr lang="en-US" dirty="0"/>
              <a:t>change in relationships with others</a:t>
            </a:r>
          </a:p>
          <a:p>
            <a:pPr marL="514350" indent="-514350">
              <a:buFont typeface="+mj-lt"/>
              <a:buAutoNum type="arabicPeriod"/>
              <a:defRPr/>
            </a:pPr>
            <a:endParaRPr lang="en-US" dirty="0"/>
          </a:p>
          <a:p>
            <a:pPr marL="514350" indent="-514350">
              <a:buFont typeface="+mj-lt"/>
              <a:buAutoNum type="arabicPeriod"/>
              <a:defRPr/>
            </a:pPr>
            <a:r>
              <a:rPr lang="en-US" dirty="0"/>
              <a:t>greater appreciation for life in general</a:t>
            </a:r>
          </a:p>
          <a:p>
            <a:pPr marL="514350" indent="-514350">
              <a:buFont typeface="+mj-lt"/>
              <a:buAutoNum type="arabicPeriod"/>
              <a:defRPr/>
            </a:pPr>
            <a:endParaRPr lang="en-US" dirty="0"/>
          </a:p>
          <a:p>
            <a:pPr marL="514350" indent="-514350">
              <a:buFont typeface="+mj-lt"/>
              <a:buAutoNum type="arabicPeriod"/>
              <a:defRPr/>
            </a:pPr>
            <a:r>
              <a:rPr lang="en-US" dirty="0"/>
              <a:t>deepening of spiritual life</a:t>
            </a:r>
          </a:p>
        </p:txBody>
      </p:sp>
      <p:sp>
        <p:nvSpPr>
          <p:cNvPr id="53252" name="Footer Placeholder 3">
            <a:extLst>
              <a:ext uri="{FF2B5EF4-FFF2-40B4-BE49-F238E27FC236}">
                <a16:creationId xmlns:a16="http://schemas.microsoft.com/office/drawing/2014/main" id="{1C4333A9-1C26-4C73-9F51-25483E01BE4F}"/>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7B71-A26B-447B-81E5-DA46BEA95F47}"/>
              </a:ext>
            </a:extLst>
          </p:cNvPr>
          <p:cNvSpPr>
            <a:spLocks noGrp="1"/>
          </p:cNvSpPr>
          <p:nvPr>
            <p:ph type="title"/>
          </p:nvPr>
        </p:nvSpPr>
        <p:spPr/>
        <p:txBody>
          <a:bodyPr/>
          <a:lstStyle/>
          <a:p>
            <a:pPr>
              <a:defRPr/>
            </a:pPr>
            <a:r>
              <a:rPr lang="en-US" dirty="0"/>
              <a:t>Post Traumatic Growth </a:t>
            </a:r>
          </a:p>
        </p:txBody>
      </p:sp>
      <p:sp>
        <p:nvSpPr>
          <p:cNvPr id="3" name="Content Placeholder 2">
            <a:extLst>
              <a:ext uri="{FF2B5EF4-FFF2-40B4-BE49-F238E27FC236}">
                <a16:creationId xmlns:a16="http://schemas.microsoft.com/office/drawing/2014/main" id="{D809E1D6-E310-4FD4-B7B2-BDD733E6E220}"/>
              </a:ext>
            </a:extLst>
          </p:cNvPr>
          <p:cNvSpPr>
            <a:spLocks noGrp="1"/>
          </p:cNvSpPr>
          <p:nvPr>
            <p:ph idx="1"/>
          </p:nvPr>
        </p:nvSpPr>
        <p:spPr/>
        <p:txBody>
          <a:bodyPr/>
          <a:lstStyle/>
          <a:p>
            <a:pPr>
              <a:defRPr/>
            </a:pPr>
            <a:r>
              <a:rPr lang="en-US" dirty="0"/>
              <a:t>“</a:t>
            </a:r>
            <a:r>
              <a:rPr lang="en-US" i="1" dirty="0">
                <a:solidFill>
                  <a:srgbClr val="FFFF00"/>
                </a:solidFill>
              </a:rPr>
              <a:t>Affliction produces endurance and endurance produces a proven character and a proven character produces hope and hope is not put to shame</a:t>
            </a:r>
            <a:r>
              <a:rPr lang="en-US" dirty="0"/>
              <a:t>” </a:t>
            </a:r>
          </a:p>
          <a:p>
            <a:pPr lvl="4">
              <a:defRPr/>
            </a:pPr>
            <a:r>
              <a:rPr lang="en-US" dirty="0"/>
              <a:t>In a letter by Paul to the Corinthians </a:t>
            </a:r>
          </a:p>
          <a:p>
            <a:pPr lvl="4">
              <a:defRPr/>
            </a:pPr>
            <a:endParaRPr lang="en-US" dirty="0"/>
          </a:p>
          <a:p>
            <a:pPr>
              <a:defRPr/>
            </a:pPr>
            <a:r>
              <a:rPr lang="en-US" dirty="0"/>
              <a:t>Suffering can help us care more </a:t>
            </a:r>
          </a:p>
        </p:txBody>
      </p:sp>
      <p:sp>
        <p:nvSpPr>
          <p:cNvPr id="54276" name="Footer Placeholder 3">
            <a:extLst>
              <a:ext uri="{FF2B5EF4-FFF2-40B4-BE49-F238E27FC236}">
                <a16:creationId xmlns:a16="http://schemas.microsoft.com/office/drawing/2014/main" id="{DA0ABF64-EFCF-47FC-8AAF-E98B7940C375}"/>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993756-28DA-4293-98AA-5FFCAD89D01D}"/>
              </a:ext>
            </a:extLst>
          </p:cNvPr>
          <p:cNvSpPr>
            <a:spLocks noGrp="1"/>
          </p:cNvSpPr>
          <p:nvPr>
            <p:ph type="body" idx="1"/>
          </p:nvPr>
        </p:nvSpPr>
        <p:spPr/>
        <p:txBody>
          <a:bodyPr/>
          <a:lstStyle/>
          <a:p>
            <a:pPr>
              <a:defRPr/>
            </a:pPr>
            <a:r>
              <a:rPr lang="en-US" sz="3200" i="1" dirty="0">
                <a:solidFill>
                  <a:srgbClr val="FFFF00"/>
                </a:solidFill>
                <a:latin typeface="Bookman Old Style" panose="02050604050505020204" pitchFamily="18" charset="0"/>
              </a:rPr>
              <a:t>“Leadership under pressure will often entail being a moralist, jurist, teacher, steward and philosopher.” </a:t>
            </a:r>
          </a:p>
          <a:p>
            <a:pPr>
              <a:defRPr/>
            </a:pPr>
            <a:endParaRPr lang="en-US" sz="3200" i="1" dirty="0">
              <a:solidFill>
                <a:srgbClr val="FFFF00"/>
              </a:solidFill>
              <a:latin typeface="Bookman Old Style" panose="02050604050505020204" pitchFamily="18" charset="0"/>
            </a:endParaRPr>
          </a:p>
          <a:p>
            <a:pPr>
              <a:defRPr/>
            </a:pPr>
            <a:r>
              <a:rPr lang="en-US" sz="3200" i="1" dirty="0">
                <a:solidFill>
                  <a:srgbClr val="FFFF00"/>
                </a:solidFill>
                <a:latin typeface="Bookman Old Style" panose="02050604050505020204" pitchFamily="18" charset="0"/>
              </a:rPr>
              <a:t>		-ADM James B. Stockdale</a:t>
            </a:r>
          </a:p>
        </p:txBody>
      </p:sp>
      <p:sp>
        <p:nvSpPr>
          <p:cNvPr id="4" name="Footer Placeholder 3">
            <a:extLst>
              <a:ext uri="{FF2B5EF4-FFF2-40B4-BE49-F238E27FC236}">
                <a16:creationId xmlns:a16="http://schemas.microsoft.com/office/drawing/2014/main" id="{710E74A5-9F8C-47D5-9970-728552837BDE}"/>
              </a:ext>
            </a:extLst>
          </p:cNvPr>
          <p:cNvSpPr>
            <a:spLocks noGrp="1"/>
          </p:cNvSpPr>
          <p:nvPr>
            <p:ph type="ftr" sz="quarter" idx="11"/>
          </p:nvPr>
        </p:nvSpPr>
        <p:spPr/>
        <p:txBody>
          <a:bodyPr/>
          <a:lstStyle/>
          <a:p>
            <a:pPr fontAlgn="base">
              <a:spcBef>
                <a:spcPct val="0"/>
              </a:spcBef>
              <a:spcAft>
                <a:spcPct val="0"/>
              </a:spcAft>
              <a:defRPr/>
            </a:pPr>
            <a:r>
              <a:rPr lang="en-US" altLang="en-US"/>
              <a:t>Command &amp; Leadership</a:t>
            </a:r>
          </a:p>
        </p:txBody>
      </p:sp>
    </p:spTree>
  </p:cSld>
  <p:clrMapOvr>
    <a:masterClrMapping/>
  </p:clrMapOvr>
  <p:transition spd="med">
    <p:pull dir="rd"/>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9B70-E2A3-48AB-B7F6-E6A0017B4E1E}"/>
              </a:ext>
            </a:extLst>
          </p:cNvPr>
          <p:cNvSpPr>
            <a:spLocks noGrp="1"/>
          </p:cNvSpPr>
          <p:nvPr>
            <p:ph type="title"/>
          </p:nvPr>
        </p:nvSpPr>
        <p:spPr>
          <a:xfrm>
            <a:off x="1905000" y="304800"/>
            <a:ext cx="8382000" cy="914400"/>
          </a:xfrm>
        </p:spPr>
        <p:txBody>
          <a:bodyPr/>
          <a:lstStyle/>
          <a:p>
            <a:pPr algn="ctr">
              <a:defRPr/>
            </a:pPr>
            <a:r>
              <a:rPr lang="en-US" dirty="0"/>
              <a:t>Morality </a:t>
            </a:r>
          </a:p>
        </p:txBody>
      </p:sp>
      <p:sp>
        <p:nvSpPr>
          <p:cNvPr id="5" name="Content Placeholder 4">
            <a:extLst>
              <a:ext uri="{FF2B5EF4-FFF2-40B4-BE49-F238E27FC236}">
                <a16:creationId xmlns:a16="http://schemas.microsoft.com/office/drawing/2014/main" id="{89B8811B-B0D1-4E33-9062-76502FB25C9A}"/>
              </a:ext>
            </a:extLst>
          </p:cNvPr>
          <p:cNvSpPr>
            <a:spLocks noGrp="1"/>
          </p:cNvSpPr>
          <p:nvPr>
            <p:ph idx="1"/>
          </p:nvPr>
        </p:nvSpPr>
        <p:spPr/>
        <p:txBody>
          <a:bodyPr/>
          <a:lstStyle/>
          <a:p>
            <a:pPr>
              <a:defRPr/>
            </a:pPr>
            <a:r>
              <a:rPr lang="en-US" dirty="0"/>
              <a:t>Morality is what conforms to ethical standards</a:t>
            </a:r>
          </a:p>
          <a:p>
            <a:pPr>
              <a:defRPr/>
            </a:pPr>
            <a:endParaRPr lang="en-US" dirty="0"/>
          </a:p>
          <a:p>
            <a:pPr>
              <a:defRPr/>
            </a:pPr>
            <a:r>
              <a:rPr lang="en-US" dirty="0"/>
              <a:t>Immoral is something that does not </a:t>
            </a:r>
          </a:p>
          <a:p>
            <a:pPr>
              <a:defRPr/>
            </a:pPr>
            <a:endParaRPr lang="en-US" dirty="0"/>
          </a:p>
          <a:p>
            <a:pPr>
              <a:defRPr/>
            </a:pPr>
            <a:r>
              <a:rPr lang="en-US" dirty="0"/>
              <a:t>Amoral lacks any moral sense</a:t>
            </a:r>
          </a:p>
        </p:txBody>
      </p:sp>
      <p:sp>
        <p:nvSpPr>
          <p:cNvPr id="4" name="Footer Placeholder 3">
            <a:extLst>
              <a:ext uri="{FF2B5EF4-FFF2-40B4-BE49-F238E27FC236}">
                <a16:creationId xmlns:a16="http://schemas.microsoft.com/office/drawing/2014/main" id="{E54C4196-2F09-47AD-8696-202994ADF499}"/>
              </a:ext>
            </a:extLst>
          </p:cNvPr>
          <p:cNvSpPr>
            <a:spLocks noGrp="1"/>
          </p:cNvSpPr>
          <p:nvPr>
            <p:ph type="ftr" sz="quarter" idx="11"/>
          </p:nvPr>
        </p:nvSpPr>
        <p:spPr/>
        <p:txBody>
          <a:bodyPr/>
          <a:lstStyle/>
          <a:p>
            <a:pPr fontAlgn="base">
              <a:spcBef>
                <a:spcPct val="0"/>
              </a:spcBef>
              <a:spcAft>
                <a:spcPct val="0"/>
              </a:spcAft>
              <a:defRPr/>
            </a:pPr>
            <a:r>
              <a:rPr lang="en-US"/>
              <a:t>Command &amp; Leadership</a:t>
            </a:r>
          </a:p>
        </p:txBody>
      </p:sp>
    </p:spTree>
  </p:cSld>
  <p:clrMapOvr>
    <a:masterClrMapping/>
  </p:clrMapOvr>
  <p:transition spd="med">
    <p:pull dir="r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7506-ADC4-4EC3-95A9-5B479AD1E967}"/>
              </a:ext>
            </a:extLst>
          </p:cNvPr>
          <p:cNvSpPr>
            <a:spLocks noGrp="1"/>
          </p:cNvSpPr>
          <p:nvPr>
            <p:ph type="title"/>
          </p:nvPr>
        </p:nvSpPr>
        <p:spPr/>
        <p:txBody>
          <a:bodyPr/>
          <a:lstStyle/>
          <a:p>
            <a:pPr>
              <a:defRPr/>
            </a:pPr>
            <a:r>
              <a:rPr lang="en-US" dirty="0"/>
              <a:t>Being a Commander </a:t>
            </a:r>
          </a:p>
        </p:txBody>
      </p:sp>
      <p:sp>
        <p:nvSpPr>
          <p:cNvPr id="3" name="Content Placeholder 2">
            <a:extLst>
              <a:ext uri="{FF2B5EF4-FFF2-40B4-BE49-F238E27FC236}">
                <a16:creationId xmlns:a16="http://schemas.microsoft.com/office/drawing/2014/main" id="{6984AC73-8F9F-4D7E-9043-4BF71EA22DFB}"/>
              </a:ext>
            </a:extLst>
          </p:cNvPr>
          <p:cNvSpPr>
            <a:spLocks noGrp="1"/>
          </p:cNvSpPr>
          <p:nvPr>
            <p:ph idx="1"/>
          </p:nvPr>
        </p:nvSpPr>
        <p:spPr>
          <a:xfrm>
            <a:off x="1981200" y="1371600"/>
            <a:ext cx="8229600" cy="4953000"/>
          </a:xfrm>
        </p:spPr>
        <p:txBody>
          <a:bodyPr/>
          <a:lstStyle/>
          <a:p>
            <a:pPr marL="0" indent="0">
              <a:buNone/>
              <a:defRPr/>
            </a:pPr>
            <a:r>
              <a:rPr lang="en-US" dirty="0"/>
              <a:t>	Vision of the Commander </a:t>
            </a:r>
          </a:p>
          <a:p>
            <a:pPr>
              <a:defRPr/>
            </a:pPr>
            <a:r>
              <a:rPr lang="en-US" dirty="0"/>
              <a:t>The Challenges of the Commander </a:t>
            </a:r>
          </a:p>
          <a:p>
            <a:pPr>
              <a:defRPr/>
            </a:pPr>
            <a:r>
              <a:rPr lang="en-US" dirty="0"/>
              <a:t>The Commander as a Tactician </a:t>
            </a:r>
          </a:p>
          <a:p>
            <a:pPr>
              <a:defRPr/>
            </a:pPr>
            <a:r>
              <a:rPr lang="en-US" dirty="0"/>
              <a:t>The Commander as a Firefighter </a:t>
            </a:r>
          </a:p>
          <a:p>
            <a:pPr>
              <a:defRPr/>
            </a:pPr>
            <a:r>
              <a:rPr lang="en-US" dirty="0"/>
              <a:t>The Commander as a Moral Arbiter</a:t>
            </a:r>
          </a:p>
          <a:p>
            <a:pPr>
              <a:defRPr/>
            </a:pPr>
            <a:r>
              <a:rPr lang="en-US" dirty="0"/>
              <a:t>The Commander’s Concept of Duty</a:t>
            </a:r>
          </a:p>
          <a:p>
            <a:pPr>
              <a:defRPr/>
            </a:pPr>
            <a:r>
              <a:rPr lang="en-US" dirty="0"/>
              <a:t>The Commander as a Strategist </a:t>
            </a:r>
          </a:p>
          <a:p>
            <a:pPr>
              <a:defRPr/>
            </a:pPr>
            <a:r>
              <a:rPr lang="en-US" dirty="0"/>
              <a:t>The Commander as a Mentor </a:t>
            </a:r>
          </a:p>
        </p:txBody>
      </p:sp>
      <p:sp>
        <p:nvSpPr>
          <p:cNvPr id="57348" name="Footer Placeholder 3">
            <a:extLst>
              <a:ext uri="{FF2B5EF4-FFF2-40B4-BE49-F238E27FC236}">
                <a16:creationId xmlns:a16="http://schemas.microsoft.com/office/drawing/2014/main" id="{85B47224-1795-452A-BA3E-AFCE4E9D6DC4}"/>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A1FD-A69F-45BC-9886-515758B13891}"/>
              </a:ext>
            </a:extLst>
          </p:cNvPr>
          <p:cNvSpPr>
            <a:spLocks noGrp="1"/>
          </p:cNvSpPr>
          <p:nvPr>
            <p:ph type="title"/>
          </p:nvPr>
        </p:nvSpPr>
        <p:spPr/>
        <p:txBody>
          <a:bodyPr/>
          <a:lstStyle/>
          <a:p>
            <a:pPr eaLnBrk="1" hangingPunct="1">
              <a:defRPr/>
            </a:pPr>
            <a:r>
              <a:rPr lang="en-US" dirty="0"/>
              <a:t>To Command</a:t>
            </a:r>
          </a:p>
        </p:txBody>
      </p:sp>
      <p:sp>
        <p:nvSpPr>
          <p:cNvPr id="3" name="Content Placeholder 2">
            <a:extLst>
              <a:ext uri="{FF2B5EF4-FFF2-40B4-BE49-F238E27FC236}">
                <a16:creationId xmlns:a16="http://schemas.microsoft.com/office/drawing/2014/main" id="{3BDB46B1-61B3-4C9A-8AB6-57D17FC32065}"/>
              </a:ext>
            </a:extLst>
          </p:cNvPr>
          <p:cNvSpPr>
            <a:spLocks noGrp="1"/>
          </p:cNvSpPr>
          <p:nvPr>
            <p:ph idx="1"/>
          </p:nvPr>
        </p:nvSpPr>
        <p:spPr/>
        <p:txBody>
          <a:bodyPr/>
          <a:lstStyle/>
          <a:p>
            <a:pPr eaLnBrk="1" hangingPunct="1">
              <a:defRPr/>
            </a:pPr>
            <a:r>
              <a:rPr lang="en-US" dirty="0"/>
              <a:t>Command</a:t>
            </a:r>
          </a:p>
          <a:p>
            <a:pPr lvl="1" eaLnBrk="1" hangingPunct="1">
              <a:defRPr/>
            </a:pPr>
            <a:r>
              <a:rPr lang="en-US" dirty="0"/>
              <a:t>To be in a position that has a wide view</a:t>
            </a:r>
          </a:p>
          <a:p>
            <a:pPr lvl="1" eaLnBrk="1" hangingPunct="1">
              <a:defRPr/>
            </a:pPr>
            <a:endParaRPr lang="en-US" dirty="0"/>
          </a:p>
          <a:p>
            <a:pPr lvl="1" eaLnBrk="1" hangingPunct="1">
              <a:defRPr/>
            </a:pPr>
            <a:r>
              <a:rPr lang="en-US" dirty="0"/>
              <a:t>A thorough knowledge of something</a:t>
            </a:r>
          </a:p>
          <a:p>
            <a:pPr marL="457200" lvl="1" indent="0" eaLnBrk="1" hangingPunct="1">
              <a:buNone/>
              <a:defRPr/>
            </a:pPr>
            <a:endParaRPr lang="en-US" dirty="0"/>
          </a:p>
          <a:p>
            <a:pPr lvl="1" eaLnBrk="1" hangingPunct="1">
              <a:defRPr/>
            </a:pPr>
            <a:r>
              <a:rPr lang="en-US" dirty="0"/>
              <a:t>A moral and ethical undertaking </a:t>
            </a:r>
          </a:p>
        </p:txBody>
      </p:sp>
      <p:sp>
        <p:nvSpPr>
          <p:cNvPr id="58372" name="Footer Placeholder 3">
            <a:extLst>
              <a:ext uri="{FF2B5EF4-FFF2-40B4-BE49-F238E27FC236}">
                <a16:creationId xmlns:a16="http://schemas.microsoft.com/office/drawing/2014/main" id="{3EEEA72B-C88A-406C-8753-C5E884B80F35}"/>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7235-D959-4E39-93F4-AFA5F0505233}"/>
              </a:ext>
            </a:extLst>
          </p:cNvPr>
          <p:cNvSpPr>
            <a:spLocks noGrp="1"/>
          </p:cNvSpPr>
          <p:nvPr>
            <p:ph type="title"/>
          </p:nvPr>
        </p:nvSpPr>
        <p:spPr>
          <a:xfrm>
            <a:off x="1790700" y="152400"/>
            <a:ext cx="8610600" cy="914400"/>
          </a:xfrm>
        </p:spPr>
        <p:txBody>
          <a:bodyPr/>
          <a:lstStyle/>
          <a:p>
            <a:pPr eaLnBrk="1" hangingPunct="1">
              <a:defRPr/>
            </a:pPr>
            <a:r>
              <a:rPr lang="en-US" dirty="0"/>
              <a:t>To Command  </a:t>
            </a:r>
          </a:p>
        </p:txBody>
      </p:sp>
      <p:sp>
        <p:nvSpPr>
          <p:cNvPr id="3" name="Content Placeholder 2">
            <a:extLst>
              <a:ext uri="{FF2B5EF4-FFF2-40B4-BE49-F238E27FC236}">
                <a16:creationId xmlns:a16="http://schemas.microsoft.com/office/drawing/2014/main" id="{3592B7E3-E5B4-49A7-B383-3D95EF348938}"/>
              </a:ext>
            </a:extLst>
          </p:cNvPr>
          <p:cNvSpPr>
            <a:spLocks noGrp="1"/>
          </p:cNvSpPr>
          <p:nvPr>
            <p:ph idx="1"/>
          </p:nvPr>
        </p:nvSpPr>
        <p:spPr>
          <a:xfrm>
            <a:off x="1981200" y="1066800"/>
            <a:ext cx="8229600" cy="5334000"/>
          </a:xfrm>
        </p:spPr>
        <p:txBody>
          <a:bodyPr/>
          <a:lstStyle/>
          <a:p>
            <a:pPr eaLnBrk="1" hangingPunct="1">
              <a:defRPr/>
            </a:pPr>
            <a:r>
              <a:rPr lang="en-US" dirty="0"/>
              <a:t>To direct with authority</a:t>
            </a:r>
          </a:p>
          <a:p>
            <a:pPr eaLnBrk="1" hangingPunct="1">
              <a:defRPr/>
            </a:pPr>
            <a:endParaRPr lang="en-US" dirty="0"/>
          </a:p>
          <a:p>
            <a:pPr eaLnBrk="1" hangingPunct="1">
              <a:defRPr/>
            </a:pPr>
            <a:r>
              <a:rPr lang="en-US" dirty="0"/>
              <a:t>To think and make judgements </a:t>
            </a:r>
          </a:p>
          <a:p>
            <a:pPr eaLnBrk="1" hangingPunct="1">
              <a:defRPr/>
            </a:pPr>
            <a:endParaRPr lang="en-US" dirty="0"/>
          </a:p>
          <a:p>
            <a:pPr eaLnBrk="1" hangingPunct="1">
              <a:defRPr/>
            </a:pPr>
            <a:r>
              <a:rPr lang="en-US" dirty="0"/>
              <a:t>Responsibility to save and risk lives </a:t>
            </a:r>
          </a:p>
          <a:p>
            <a:pPr eaLnBrk="1" hangingPunct="1">
              <a:defRPr/>
            </a:pPr>
            <a:endParaRPr lang="en-US" dirty="0"/>
          </a:p>
          <a:p>
            <a:pPr eaLnBrk="1" hangingPunct="1">
              <a:defRPr/>
            </a:pPr>
            <a:r>
              <a:rPr lang="en-US" dirty="0"/>
              <a:t>Set and enforce moral standards</a:t>
            </a:r>
          </a:p>
          <a:p>
            <a:pPr eaLnBrk="1" hangingPunct="1">
              <a:defRPr/>
            </a:pPr>
            <a:endParaRPr lang="en-US" dirty="0"/>
          </a:p>
          <a:p>
            <a:pPr eaLnBrk="1" hangingPunct="1">
              <a:defRPr/>
            </a:pPr>
            <a:r>
              <a:rPr lang="en-US" dirty="0"/>
              <a:t>To act and wield power </a:t>
            </a:r>
          </a:p>
        </p:txBody>
      </p:sp>
      <p:sp>
        <p:nvSpPr>
          <p:cNvPr id="59396" name="Footer Placeholder 3">
            <a:extLst>
              <a:ext uri="{FF2B5EF4-FFF2-40B4-BE49-F238E27FC236}">
                <a16:creationId xmlns:a16="http://schemas.microsoft.com/office/drawing/2014/main" id="{2B326297-54CD-46F7-A5FD-0C559D5D8A90}"/>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3017-0B57-49E2-95FE-1228595472AB}"/>
              </a:ext>
            </a:extLst>
          </p:cNvPr>
          <p:cNvSpPr>
            <a:spLocks noGrp="1"/>
          </p:cNvSpPr>
          <p:nvPr>
            <p:ph type="title"/>
          </p:nvPr>
        </p:nvSpPr>
        <p:spPr/>
        <p:txBody>
          <a:bodyPr/>
          <a:lstStyle/>
          <a:p>
            <a:pPr eaLnBrk="1" hangingPunct="1">
              <a:defRPr/>
            </a:pPr>
            <a:r>
              <a:rPr lang="en-US" dirty="0"/>
              <a:t>To Command  </a:t>
            </a:r>
          </a:p>
        </p:txBody>
      </p:sp>
      <p:sp>
        <p:nvSpPr>
          <p:cNvPr id="3" name="Content Placeholder 2">
            <a:extLst>
              <a:ext uri="{FF2B5EF4-FFF2-40B4-BE49-F238E27FC236}">
                <a16:creationId xmlns:a16="http://schemas.microsoft.com/office/drawing/2014/main" id="{B4BC5322-F961-40F9-A488-A057357D4CEF}"/>
              </a:ext>
            </a:extLst>
          </p:cNvPr>
          <p:cNvSpPr>
            <a:spLocks noGrp="1"/>
          </p:cNvSpPr>
          <p:nvPr>
            <p:ph idx="1"/>
          </p:nvPr>
        </p:nvSpPr>
        <p:spPr>
          <a:xfrm>
            <a:off x="1981200" y="1158876"/>
            <a:ext cx="8153400" cy="5318125"/>
          </a:xfrm>
        </p:spPr>
        <p:txBody>
          <a:bodyPr/>
          <a:lstStyle/>
          <a:p>
            <a:pPr eaLnBrk="1" hangingPunct="1">
              <a:defRPr/>
            </a:pPr>
            <a:r>
              <a:rPr lang="en-US" dirty="0"/>
              <a:t>Commanding fire companies and personnel is one of the few human endeavors that cannot be learned by taking courses leading to a degree in “Commandership” </a:t>
            </a:r>
          </a:p>
          <a:p>
            <a:pPr marL="0" indent="0" eaLnBrk="1" hangingPunct="1">
              <a:buNone/>
              <a:defRPr/>
            </a:pPr>
            <a:endParaRPr lang="en-US" dirty="0"/>
          </a:p>
          <a:p>
            <a:pPr eaLnBrk="1" hangingPunct="1">
              <a:defRPr/>
            </a:pPr>
            <a:r>
              <a:rPr lang="en-US" dirty="0"/>
              <a:t>Command is personal </a:t>
            </a:r>
          </a:p>
          <a:p>
            <a:pPr eaLnBrk="1" hangingPunct="1">
              <a:defRPr/>
            </a:pPr>
            <a:endParaRPr lang="en-US" dirty="0"/>
          </a:p>
          <a:p>
            <a:pPr eaLnBrk="1" hangingPunct="1">
              <a:defRPr/>
            </a:pPr>
            <a:r>
              <a:rPr lang="en-US" dirty="0"/>
              <a:t>Command is a lifestyle</a:t>
            </a:r>
          </a:p>
        </p:txBody>
      </p:sp>
      <p:sp>
        <p:nvSpPr>
          <p:cNvPr id="60420" name="Footer Placeholder 3">
            <a:extLst>
              <a:ext uri="{FF2B5EF4-FFF2-40B4-BE49-F238E27FC236}">
                <a16:creationId xmlns:a16="http://schemas.microsoft.com/office/drawing/2014/main" id="{FB14ACF8-5A84-4927-9AB8-77DA096D56B1}"/>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22634-589A-4820-A700-896790945D2D}"/>
              </a:ext>
            </a:extLst>
          </p:cNvPr>
          <p:cNvSpPr>
            <a:spLocks noGrp="1"/>
          </p:cNvSpPr>
          <p:nvPr>
            <p:ph type="title"/>
          </p:nvPr>
        </p:nvSpPr>
        <p:spPr/>
        <p:txBody>
          <a:bodyPr/>
          <a:lstStyle/>
          <a:p>
            <a:pPr eaLnBrk="1" hangingPunct="1">
              <a:defRPr/>
            </a:pPr>
            <a:r>
              <a:rPr lang="en-US" dirty="0"/>
              <a:t>To Command </a:t>
            </a:r>
          </a:p>
        </p:txBody>
      </p:sp>
      <p:sp>
        <p:nvSpPr>
          <p:cNvPr id="3" name="Content Placeholder 2">
            <a:extLst>
              <a:ext uri="{FF2B5EF4-FFF2-40B4-BE49-F238E27FC236}">
                <a16:creationId xmlns:a16="http://schemas.microsoft.com/office/drawing/2014/main" id="{E18479F1-3F11-4006-921F-516AE9DB51F8}"/>
              </a:ext>
            </a:extLst>
          </p:cNvPr>
          <p:cNvSpPr>
            <a:spLocks noGrp="1"/>
          </p:cNvSpPr>
          <p:nvPr>
            <p:ph idx="1"/>
          </p:nvPr>
        </p:nvSpPr>
        <p:spPr>
          <a:xfrm>
            <a:off x="1828800" y="1143000"/>
            <a:ext cx="8458200" cy="5562600"/>
          </a:xfrm>
        </p:spPr>
        <p:txBody>
          <a:bodyPr>
            <a:normAutofit fontScale="92500" lnSpcReduction="20000"/>
          </a:bodyPr>
          <a:lstStyle/>
          <a:p>
            <a:pPr eaLnBrk="1" hangingPunct="1">
              <a:defRPr/>
            </a:pPr>
            <a:r>
              <a:rPr lang="en-US" dirty="0"/>
              <a:t>To Command is manage well when called for</a:t>
            </a:r>
          </a:p>
          <a:p>
            <a:pPr marL="0" indent="0" eaLnBrk="1" hangingPunct="1">
              <a:buNone/>
              <a:defRPr/>
            </a:pPr>
            <a:endParaRPr lang="en-US" dirty="0"/>
          </a:p>
          <a:p>
            <a:pPr eaLnBrk="1" hangingPunct="1">
              <a:defRPr/>
            </a:pPr>
            <a:r>
              <a:rPr lang="en-US" dirty="0"/>
              <a:t>To Lead well when leadership is called for</a:t>
            </a:r>
          </a:p>
          <a:p>
            <a:pPr marL="0" indent="0" eaLnBrk="1" hangingPunct="1">
              <a:buNone/>
              <a:defRPr/>
            </a:pPr>
            <a:endParaRPr lang="en-US" dirty="0"/>
          </a:p>
          <a:p>
            <a:pPr eaLnBrk="1" hangingPunct="1">
              <a:defRPr/>
            </a:pPr>
            <a:r>
              <a:rPr lang="en-US" dirty="0"/>
              <a:t>To carry out orders and follow the rules when “going by the book” is all that is required</a:t>
            </a:r>
          </a:p>
          <a:p>
            <a:pPr marL="0" indent="0" eaLnBrk="1" hangingPunct="1">
              <a:buNone/>
              <a:defRPr/>
            </a:pPr>
            <a:endParaRPr lang="en-US" dirty="0"/>
          </a:p>
          <a:p>
            <a:pPr eaLnBrk="1" hangingPunct="1">
              <a:defRPr/>
            </a:pPr>
            <a:r>
              <a:rPr lang="en-US" dirty="0"/>
              <a:t>But to confuse each of these three with the full scope of the command / leadership function is to underestimate the need for taking intellectual and moral responsibility in the performance of ones duties. </a:t>
            </a:r>
          </a:p>
        </p:txBody>
      </p:sp>
      <p:sp>
        <p:nvSpPr>
          <p:cNvPr id="61444" name="Footer Placeholder 3">
            <a:extLst>
              <a:ext uri="{FF2B5EF4-FFF2-40B4-BE49-F238E27FC236}">
                <a16:creationId xmlns:a16="http://schemas.microsoft.com/office/drawing/2014/main" id="{80D8BCC4-8DEC-4B72-9FF2-E24552B9393E}"/>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6C3-56F3-4C6C-9EB9-6BE156B65F42}"/>
              </a:ext>
            </a:extLst>
          </p:cNvPr>
          <p:cNvSpPr>
            <a:spLocks noGrp="1"/>
          </p:cNvSpPr>
          <p:nvPr>
            <p:ph type="title"/>
          </p:nvPr>
        </p:nvSpPr>
        <p:spPr/>
        <p:txBody>
          <a:bodyPr/>
          <a:lstStyle/>
          <a:p>
            <a:pPr>
              <a:defRPr/>
            </a:pPr>
            <a:r>
              <a:rPr lang="en-US" dirty="0"/>
              <a:t>The Vision of the Commander</a:t>
            </a:r>
          </a:p>
        </p:txBody>
      </p:sp>
      <p:sp>
        <p:nvSpPr>
          <p:cNvPr id="3" name="Content Placeholder 2">
            <a:extLst>
              <a:ext uri="{FF2B5EF4-FFF2-40B4-BE49-F238E27FC236}">
                <a16:creationId xmlns:a16="http://schemas.microsoft.com/office/drawing/2014/main" id="{9615FDD2-106C-48D1-9D75-82446C6598C0}"/>
              </a:ext>
            </a:extLst>
          </p:cNvPr>
          <p:cNvSpPr>
            <a:spLocks noGrp="1"/>
          </p:cNvSpPr>
          <p:nvPr>
            <p:ph idx="1"/>
          </p:nvPr>
        </p:nvSpPr>
        <p:spPr>
          <a:xfrm>
            <a:off x="1828800" y="1143000"/>
            <a:ext cx="8305800" cy="5486400"/>
          </a:xfrm>
        </p:spPr>
        <p:txBody>
          <a:bodyPr/>
          <a:lstStyle/>
          <a:p>
            <a:pPr>
              <a:defRPr/>
            </a:pPr>
            <a:r>
              <a:rPr lang="en-US" dirty="0"/>
              <a:t>Worldview</a:t>
            </a:r>
          </a:p>
          <a:p>
            <a:pPr marL="0" indent="0">
              <a:buNone/>
              <a:defRPr/>
            </a:pPr>
            <a:endParaRPr lang="en-US" sz="1800" dirty="0"/>
          </a:p>
          <a:p>
            <a:pPr>
              <a:defRPr/>
            </a:pPr>
            <a:r>
              <a:rPr lang="en-US" dirty="0"/>
              <a:t>Role in the community</a:t>
            </a:r>
          </a:p>
          <a:p>
            <a:pPr>
              <a:defRPr/>
            </a:pPr>
            <a:endParaRPr lang="en-US" sz="1800" dirty="0"/>
          </a:p>
          <a:p>
            <a:pPr>
              <a:defRPr/>
            </a:pPr>
            <a:r>
              <a:rPr lang="en-US" dirty="0"/>
              <a:t>Vision of future selves</a:t>
            </a:r>
          </a:p>
          <a:p>
            <a:pPr>
              <a:defRPr/>
            </a:pPr>
            <a:endParaRPr lang="en-US" sz="1800" dirty="0"/>
          </a:p>
          <a:p>
            <a:pPr>
              <a:defRPr/>
            </a:pPr>
            <a:r>
              <a:rPr lang="en-US" dirty="0"/>
              <a:t>Today's problems</a:t>
            </a:r>
          </a:p>
          <a:p>
            <a:pPr marL="0" indent="0">
              <a:buNone/>
              <a:defRPr/>
            </a:pPr>
            <a:endParaRPr lang="en-US" sz="1800" dirty="0"/>
          </a:p>
          <a:p>
            <a:pPr>
              <a:defRPr/>
            </a:pPr>
            <a:r>
              <a:rPr lang="en-US" dirty="0"/>
              <a:t>Relationship between firefighter / public</a:t>
            </a:r>
          </a:p>
          <a:p>
            <a:pPr>
              <a:defRPr/>
            </a:pPr>
            <a:endParaRPr lang="en-US" sz="1800" dirty="0"/>
          </a:p>
          <a:p>
            <a:pPr>
              <a:defRPr/>
            </a:pPr>
            <a:r>
              <a:rPr lang="en-US" dirty="0"/>
              <a:t>Essential virtue of courage</a:t>
            </a:r>
          </a:p>
        </p:txBody>
      </p:sp>
      <p:sp>
        <p:nvSpPr>
          <p:cNvPr id="62468" name="Footer Placeholder 3">
            <a:extLst>
              <a:ext uri="{FF2B5EF4-FFF2-40B4-BE49-F238E27FC236}">
                <a16:creationId xmlns:a16="http://schemas.microsoft.com/office/drawing/2014/main" id="{85165502-B8E8-4376-8BE6-BA5B91709FEB}"/>
              </a:ext>
            </a:extLst>
          </p:cNvPr>
          <p:cNvSpPr>
            <a:spLocks noGrp="1"/>
          </p:cNvSpPr>
          <p:nvPr>
            <p:ph type="ftr" sz="quarter" idx="11"/>
          </p:nvPr>
        </p:nvSpPr>
        <p:spPr>
          <a:noFill/>
        </p:spPr>
        <p:txBody>
          <a:bodyPr/>
          <a:lstStyle>
            <a:lvl1pPr>
              <a:spcBef>
                <a:spcPct val="20000"/>
              </a:spcBef>
              <a:buClr>
                <a:schemeClr val="tx2"/>
              </a:buClr>
              <a:buSzPct val="80000"/>
              <a:buFont typeface="Wingdings" panose="05000000000000000000" pitchFamily="2" charset="2"/>
              <a:buChar char="Ø"/>
              <a:defRPr sz="3200">
                <a:solidFill>
                  <a:schemeClr val="tx1"/>
                </a:solidFill>
                <a:latin typeface="Tahoma" panose="020B0604030504040204" pitchFamily="34" charset="0"/>
              </a:defRPr>
            </a:lvl1pPr>
            <a:lvl2pPr marL="742950" indent="-285750">
              <a:spcBef>
                <a:spcPct val="20000"/>
              </a:spcBef>
              <a:buClr>
                <a:schemeClr val="tx1"/>
              </a:buClr>
              <a:buSzPct val="110000"/>
              <a:buChar char="–"/>
              <a:defRPr sz="2800">
                <a:solidFill>
                  <a:schemeClr val="tx1"/>
                </a:solidFill>
                <a:latin typeface="Tahoma" panose="020B0604030504040204" pitchFamily="34" charset="0"/>
              </a:defRPr>
            </a:lvl2pPr>
            <a:lvl3pPr marL="1143000" indent="-228600">
              <a:spcBef>
                <a:spcPct val="20000"/>
              </a:spcBef>
              <a:buClr>
                <a:schemeClr val="tx1"/>
              </a:buClr>
              <a:buSzPct val="110000"/>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1"/>
              </a:buClr>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anose="020B0604030504040204" pitchFamily="34" charset="0"/>
              </a:defRPr>
            </a:lvl9pPr>
          </a:lstStyle>
          <a:p>
            <a:pPr fontAlgn="base">
              <a:spcBef>
                <a:spcPct val="0"/>
              </a:spcBef>
              <a:spcAft>
                <a:spcPct val="0"/>
              </a:spcAft>
              <a:buClrTx/>
              <a:buSzTx/>
              <a:buNone/>
            </a:pPr>
            <a:r>
              <a:rPr lang="en-US" altLang="en-US" sz="1400">
                <a:solidFill>
                  <a:srgbClr val="EAEAEA"/>
                </a:solidFill>
                <a:latin typeface="Times New Roman" panose="02020603050405020304" pitchFamily="18" charset="0"/>
                <a:cs typeface="Times New Roman" panose="02020603050405020304" pitchFamily="18" charset="0"/>
              </a:rPr>
              <a:t>Command &amp; Leadership</a:t>
            </a:r>
          </a:p>
        </p:txBody>
      </p:sp>
    </p:spTree>
  </p:cSld>
  <p:clrMapOvr>
    <a:masterClrMapping/>
  </p:clrMapOvr>
  <p:transition spd="med">
    <p:cover dir="rd"/>
  </p:transition>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7284</Words>
  <Application>Microsoft Office PowerPoint</Application>
  <PresentationFormat>Widescreen</PresentationFormat>
  <Paragraphs>1177</Paragraphs>
  <Slides>178</Slides>
  <Notes>29</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178</vt:i4>
      </vt:variant>
    </vt:vector>
  </HeadingPairs>
  <TitlesOfParts>
    <vt:vector size="195" baseType="lpstr">
      <vt:lpstr>Arial</vt:lpstr>
      <vt:lpstr>Arial Black</vt:lpstr>
      <vt:lpstr>Arial MT Condensed Light</vt:lpstr>
      <vt:lpstr>Book Antiqua</vt:lpstr>
      <vt:lpstr>Bookman Old Style</vt:lpstr>
      <vt:lpstr>Calibri</vt:lpstr>
      <vt:lpstr>Comic Sans MS</vt:lpstr>
      <vt:lpstr>Georgia</vt:lpstr>
      <vt:lpstr>inherit</vt:lpstr>
      <vt:lpstr>nyt-cheltenham-sh</vt:lpstr>
      <vt:lpstr>Open Sans</vt:lpstr>
      <vt:lpstr>Tahoma</vt:lpstr>
      <vt:lpstr>Times</vt:lpstr>
      <vt:lpstr>Times New Roman</vt:lpstr>
      <vt:lpstr>Wingdings</vt:lpstr>
      <vt:lpstr>Radar</vt:lpstr>
      <vt:lpstr>1_Radar</vt:lpstr>
      <vt:lpstr>Improving Our  Fire Departments </vt:lpstr>
      <vt:lpstr>PowerPoint Presentation</vt:lpstr>
      <vt:lpstr>Deepest Sympathies to Michigan Son and Automotive Legend Lee Iacocca </vt:lpstr>
      <vt:lpstr>PowerPoint Presentation</vt:lpstr>
      <vt:lpstr>PowerPoint Presentation</vt:lpstr>
      <vt:lpstr>PowerPoint Presentation</vt:lpstr>
      <vt:lpstr>PowerPoint Presentation</vt:lpstr>
      <vt:lpstr> “Whatever anyone does or says,  for my part I’m bound to the good.  In the same way an emerald  or gold or purple  might always proclaim  Whatever anyone does or says,  I must be what I am  and so my true colors”.   Marcus Aurellius </vt:lpstr>
      <vt:lpstr>Life, Rules, Expectations, Obstacles, Tools</vt:lpstr>
      <vt:lpstr>Lets take a few minutes </vt:lpstr>
      <vt:lpstr>Pre-Mortem Exercise</vt:lpstr>
      <vt:lpstr>PowerPoint Presentation</vt:lpstr>
      <vt:lpstr>PowerPoint Presentation</vt:lpstr>
      <vt:lpstr>Individual and Organizational Elements</vt:lpstr>
      <vt:lpstr>Individual and Departmental Goals</vt:lpstr>
      <vt:lpstr>Human and Organizational Performance</vt:lpstr>
      <vt:lpstr>The HOP philosophy is at the bottom of the iceberg, not the top </vt:lpstr>
      <vt:lpstr>Human and Organizational Performance </vt:lpstr>
      <vt:lpstr>Human and Organizational Performance </vt:lpstr>
      <vt:lpstr>Human and Organizational Performance </vt:lpstr>
      <vt:lpstr>HOP Basic Principles</vt:lpstr>
      <vt:lpstr>Human and Organizational Performance </vt:lpstr>
      <vt:lpstr>Thoughts to consider on planning </vt:lpstr>
      <vt:lpstr>Thoughts to consider on planning </vt:lpstr>
      <vt:lpstr>Social Ecological Model</vt:lpstr>
      <vt:lpstr>Back to Pre-Mortem </vt:lpstr>
      <vt:lpstr>Command &amp; Leadership</vt:lpstr>
      <vt:lpstr>“In a world where you have command but strive for legitimate leadership you need three things to thrive but two to survive”</vt:lpstr>
      <vt:lpstr>PowerPoint Presentation</vt:lpstr>
      <vt:lpstr>PowerPoint Presentation</vt:lpstr>
      <vt:lpstr>PowerPoint Presentation</vt:lpstr>
      <vt:lpstr>Modesty</vt:lpstr>
      <vt:lpstr>We cannot manage what we don’t understand </vt:lpstr>
      <vt:lpstr>We cannot manage what we don’t understand</vt:lpstr>
      <vt:lpstr>HOP is not a program / The New View is a philosophy</vt:lpstr>
      <vt:lpstr>Human and Organizational Performance</vt:lpstr>
      <vt:lpstr>Complex Adaptive Systems</vt:lpstr>
      <vt:lpstr>Three Concepts </vt:lpstr>
      <vt:lpstr>Firefighter LODD Report </vt:lpstr>
      <vt:lpstr>PowerPoint Presentation</vt:lpstr>
      <vt:lpstr>Timeline </vt:lpstr>
      <vt:lpstr>Fire Building </vt:lpstr>
      <vt:lpstr>Fire Building fire origin</vt:lpstr>
      <vt:lpstr>Fire Building </vt:lpstr>
      <vt:lpstr>Contributing Factors per NIOSH </vt:lpstr>
      <vt:lpstr>Key Recommendations</vt:lpstr>
      <vt:lpstr>Global Fund to Fight AIDS, Tuberculosis and Malaria, which was financed by the Gates to purchase 450 million nets. Nets are one of the cheapest and most effective ways to stop a disease that kills at least half a million Africans each year. </vt:lpstr>
      <vt:lpstr>The insecticide-treated mosquito net, hung over a bed, is  the perfect mosquito-killing machine. The gauzy mesh allows the carbon dioxide that people exhale to flow out, which attracts mosquitoes. </vt:lpstr>
      <vt:lpstr>The nets have helped save millions of lives, but scientists worry about the collateral damage.</vt:lpstr>
      <vt:lpstr>Malaria versus Starvation </vt:lpstr>
      <vt:lpstr>They arrive by the truckload in poor, waterside communities where people have been trying to scrape by with substandard fishing gear. Nets are light, soft, surprisingly strong nets — for free. </vt:lpstr>
      <vt:lpstr>Nets with holes smaller than mosquitoes, traps much more than traditional fishing nets do. Imperil stressed fish populations, a critical food source for millions of the world’s poorest people.</vt:lpstr>
      <vt:lpstr>Across Africa, from the mud flats of Nigeria to the coral reefs off Mozambique, mosquito-net fishing is a growing problem, an unintended consequence of most celebrated public health campaign ever</vt:lpstr>
      <vt:lpstr>The nets are insecticide-treated nets are treated with  permethrin, which is “carcinogenic to humans” when consumed orally. The E.P.A. also says permethrin is “highly toxic” to fish</vt:lpstr>
      <vt:lpstr>Fistfights are breaking out on the beaches of Madagascar between fishermen who the nets will ruin livelihoods, and those who say they will starve without them </vt:lpstr>
      <vt:lpstr>Congolese officials have snatched and burned the nets, and in August, Uganda’s president, Yoweri Museveni, threatened to jail anyone fishing with a mosquito net</vt:lpstr>
      <vt:lpstr>Jane, pictured below is facing jail time and fines  for fishing with a net . How long would be just, how much should she pay?  </vt:lpstr>
      <vt:lpstr>Contributing Factors </vt:lpstr>
      <vt:lpstr>Key Recommendations</vt:lpstr>
      <vt:lpstr>“Context” The Fireground is  a Complex Adaptive System </vt:lpstr>
      <vt:lpstr>Klein’s Recognition-Primed Model</vt:lpstr>
      <vt:lpstr>System 1 and System 2  Daniel Kahneman</vt:lpstr>
      <vt:lpstr>IC’s Responsibilities vs Capabilities from report </vt:lpstr>
      <vt:lpstr>IC’s Responsibilities vs Capabilities from report </vt:lpstr>
      <vt:lpstr> IC’s Responsibilities vs Capabilities from report </vt:lpstr>
      <vt:lpstr>IC’s Responsibilities vs Capabilities from report </vt:lpstr>
      <vt:lpstr>IC’s Responsibilities vs Capabilities from report </vt:lpstr>
      <vt:lpstr>IC’s Responsibilities vs Capabilities from report </vt:lpstr>
      <vt:lpstr>IC’s Responsibilities vs Capabilities from report </vt:lpstr>
      <vt:lpstr>But before the debate the IC role </vt:lpstr>
      <vt:lpstr>The Fireground is Complex not Complicated</vt:lpstr>
      <vt:lpstr>Key Points Human &amp; Organizational Performance  </vt:lpstr>
      <vt:lpstr>2. Human and Organizational Performance Is a Systems Approach </vt:lpstr>
      <vt:lpstr>3. Human and Organizational Performance Is Based on Helping Employees Learn from One Another and on Management Learning from Employees </vt:lpstr>
      <vt:lpstr>4. Changing Your Safety Management Philosophy  Isn’t Easy </vt:lpstr>
      <vt:lpstr>5. Fixing the Worker vs. Fixing the System </vt:lpstr>
      <vt:lpstr>6. What Is “Performance” and What Is “Deviation?” </vt:lpstr>
      <vt:lpstr>7. What Is Safety? </vt:lpstr>
      <vt:lpstr>8. People Make Mistakes So Design Your Systems Accordingly </vt:lpstr>
      <vt:lpstr>9. Safer Organizations are Learning Organizations </vt:lpstr>
      <vt:lpstr>Final Thought</vt:lpstr>
      <vt:lpstr>I am grateful for your time and kindness</vt:lpstr>
      <vt:lpstr>PowerPoint Presentation</vt:lpstr>
      <vt:lpstr>Command and Leadership</vt:lpstr>
      <vt:lpstr>Three Disciplines of Command  </vt:lpstr>
      <vt:lpstr>Four Fundamental Virtues </vt:lpstr>
      <vt:lpstr>                  The Triad Nassim Taleb</vt:lpstr>
      <vt:lpstr>Influencers on volitility  </vt:lpstr>
      <vt:lpstr>Trauma  </vt:lpstr>
      <vt:lpstr>Post Traumatic Growth </vt:lpstr>
      <vt:lpstr>Post Traumatic Growth </vt:lpstr>
      <vt:lpstr>PowerPoint Presentation</vt:lpstr>
      <vt:lpstr>Morality </vt:lpstr>
      <vt:lpstr>Being a Commander </vt:lpstr>
      <vt:lpstr>To Command</vt:lpstr>
      <vt:lpstr>To Command  </vt:lpstr>
      <vt:lpstr>To Command  </vt:lpstr>
      <vt:lpstr>To Command </vt:lpstr>
      <vt:lpstr>The Vision of the Commander</vt:lpstr>
      <vt:lpstr>Worldview </vt:lpstr>
      <vt:lpstr>Challenges of Command </vt:lpstr>
      <vt:lpstr>Ultimate Challenge of Command </vt:lpstr>
      <vt:lpstr>Command and Tactics </vt:lpstr>
      <vt:lpstr>The Commander as a Firefighter </vt:lpstr>
      <vt:lpstr>The Commander as Moral Arbiter </vt:lpstr>
      <vt:lpstr>The Concept of Duty</vt:lpstr>
      <vt:lpstr>Command and Strategy </vt:lpstr>
      <vt:lpstr>Command and Mentoring </vt:lpstr>
      <vt:lpstr>Command &amp; Leadership</vt:lpstr>
      <vt:lpstr>Leadership </vt:lpstr>
      <vt:lpstr>Self Leadership</vt:lpstr>
      <vt:lpstr>Self Leadership</vt:lpstr>
      <vt:lpstr>Self-discipline Achieved </vt:lpstr>
      <vt:lpstr>Company Leadership</vt:lpstr>
      <vt:lpstr>Stogdill Leader Behavior </vt:lpstr>
      <vt:lpstr>Stogdill Leader Behavior </vt:lpstr>
      <vt:lpstr>4 Principles of Leaders </vt:lpstr>
      <vt:lpstr>Learning Objectives for Commanders </vt:lpstr>
      <vt:lpstr>Traits of Commanders / Leaders </vt:lpstr>
      <vt:lpstr>How to be a leader</vt:lpstr>
      <vt:lpstr>How to be a leader </vt:lpstr>
      <vt:lpstr>The Moral Sense</vt:lpstr>
      <vt:lpstr>Character </vt:lpstr>
      <vt:lpstr>Justice</vt:lpstr>
      <vt:lpstr>Importance of Decision Making </vt:lpstr>
      <vt:lpstr>Decision Making Research</vt:lpstr>
      <vt:lpstr>Decision Making Research</vt:lpstr>
      <vt:lpstr>PowerPoint Presentation</vt:lpstr>
      <vt:lpstr>Naturalistic Decision Making</vt:lpstr>
      <vt:lpstr>“Context” in Fireground  Decisions</vt:lpstr>
      <vt:lpstr>Naturalistic Decision Making </vt:lpstr>
      <vt:lpstr>Cues</vt:lpstr>
      <vt:lpstr>RPD Model</vt:lpstr>
      <vt:lpstr>Pattern Recognition Process</vt:lpstr>
      <vt:lpstr>Klein’s Recognition-Primed Model</vt:lpstr>
      <vt:lpstr>PowerPoint Presentation</vt:lpstr>
      <vt:lpstr>PowerPoint Presentation</vt:lpstr>
      <vt:lpstr>Intuition and Mental Models</vt:lpstr>
      <vt:lpstr>Mental Models</vt:lpstr>
      <vt:lpstr>Cognitive Bias</vt:lpstr>
      <vt:lpstr>Human Biases During Decision Making </vt:lpstr>
      <vt:lpstr>Human Biases During Decision Making </vt:lpstr>
      <vt:lpstr>Effects of Cognitive Biases </vt:lpstr>
      <vt:lpstr>Dynamic Complexity  &amp; Decision Making </vt:lpstr>
      <vt:lpstr>The Challenges of  Dynamic Complexity</vt:lpstr>
      <vt:lpstr>Complexity on the Fireground</vt:lpstr>
      <vt:lpstr>Working In and On Critical Boundaries, Exposes Us to the Unpredictable Quality of Natural Self Organizing Systems</vt:lpstr>
      <vt:lpstr>Surviving Critical Natural Boundaries </vt:lpstr>
      <vt:lpstr>Amygdala</vt:lpstr>
      <vt:lpstr>Immediate Decisions / Survival</vt:lpstr>
      <vt:lpstr>Uncertainty's Effects on DM</vt:lpstr>
      <vt:lpstr>Cognition and Tools</vt:lpstr>
      <vt:lpstr>Decision Making </vt:lpstr>
      <vt:lpstr>Issue Resolving MODEL</vt:lpstr>
      <vt:lpstr>Issue Resolving</vt:lpstr>
      <vt:lpstr>Issue Resolving</vt:lpstr>
      <vt:lpstr>Issue Resolving</vt:lpstr>
      <vt:lpstr>Issue Resolving</vt:lpstr>
      <vt:lpstr>Issue Resolving</vt:lpstr>
      <vt:lpstr>Issue Resolving</vt:lpstr>
      <vt:lpstr>Issue Resolving</vt:lpstr>
      <vt:lpstr>The Three Laws of Performance </vt:lpstr>
      <vt:lpstr>The Three Laws of Performance </vt:lpstr>
      <vt:lpstr>3 Laws of Performance </vt:lpstr>
      <vt:lpstr>The Three Laws of Performance </vt:lpstr>
      <vt:lpstr>The Second Law of Performance</vt:lpstr>
      <vt:lpstr>3 Laws of Performance </vt:lpstr>
      <vt:lpstr>The Three Laws of Performance </vt:lpstr>
      <vt:lpstr>The Third Law of Performance</vt:lpstr>
      <vt:lpstr>3 Laws of Performance </vt:lpstr>
      <vt:lpstr>Improving Performance Organization-Wide</vt:lpstr>
      <vt:lpstr>Improving Performance Organization-Wide</vt:lpstr>
      <vt:lpstr>Improving Performance Organization-Wide</vt:lpstr>
      <vt:lpstr>Improving Performance Organization-Wide</vt:lpstr>
      <vt:lpstr>Improving Performance Organization-Wide</vt:lpstr>
      <vt:lpstr>Improving Performance Organization-Wide</vt:lpstr>
      <vt:lpstr>Improving Performance Organization-Wide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Our  Fire Departments </dc:title>
  <dc:creator>Bobby Halton</dc:creator>
  <cp:lastModifiedBy>Bobby Halton</cp:lastModifiedBy>
  <cp:revision>2</cp:revision>
  <dcterms:created xsi:type="dcterms:W3CDTF">2019-07-07T22:25:21Z</dcterms:created>
  <dcterms:modified xsi:type="dcterms:W3CDTF">2019-07-09T16:01:32Z</dcterms:modified>
</cp:coreProperties>
</file>